
<file path=[Content_Types].xml><?xml version="1.0" encoding="utf-8"?>
<Types xmlns="http://schemas.openxmlformats.org/package/2006/content-types">
  <Default Extension="jpeg" ContentType="image/jpeg"/>
  <Default Extension="jpg" ContentType="image/jp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notesMasters/notesMaster1.xml" ContentType="application/vnd.openxmlformats-officedocument.presentationml.notes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media/image17.jpg" ContentType="image/jpeg"/>
  <Override PartName="/ppt/media/image18.jpg" ContentType="image/jpeg"/>
  <Override PartName="/ppt/media/image37.jpg" ContentType="image/jpeg"/>
  <Override PartName="/ppt/notesSlides/notesSlide1.xml" ContentType="application/vnd.openxmlformats-officedocument.presentationml.notesSlide+xml"/>
  <Override PartName="/ppt/media/image58.jpg" ContentType="image/jpeg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6"/>
  </p:notesMasterIdLst>
  <p:sldIdLst>
    <p:sldId id="256" r:id="rId2"/>
    <p:sldId id="270" r:id="rId3"/>
    <p:sldId id="265" r:id="rId4"/>
    <p:sldId id="2430" r:id="rId5"/>
    <p:sldId id="2360" r:id="rId6"/>
    <p:sldId id="2364" r:id="rId7"/>
    <p:sldId id="2392" r:id="rId8"/>
    <p:sldId id="2391" r:id="rId9"/>
    <p:sldId id="288" r:id="rId10"/>
    <p:sldId id="289" r:id="rId11"/>
    <p:sldId id="290" r:id="rId12"/>
    <p:sldId id="291" r:id="rId13"/>
    <p:sldId id="292" r:id="rId14"/>
    <p:sldId id="2420" r:id="rId15"/>
    <p:sldId id="368" r:id="rId16"/>
    <p:sldId id="2432" r:id="rId17"/>
    <p:sldId id="369" r:id="rId18"/>
    <p:sldId id="371" r:id="rId19"/>
    <p:sldId id="372" r:id="rId20"/>
    <p:sldId id="374" r:id="rId21"/>
    <p:sldId id="375" r:id="rId22"/>
    <p:sldId id="2431" r:id="rId23"/>
    <p:sldId id="2433" r:id="rId24"/>
    <p:sldId id="2421" r:id="rId25"/>
  </p:sldIdLst>
  <p:sldSz cx="9144000" cy="5143500" type="screen16x9"/>
  <p:notesSz cx="9144000" cy="5143500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Cherloo, Camilla" initials="CC" lastIdx="1" clrIdx="0">
    <p:extLst>
      <p:ext uri="{19B8F6BF-5375-455C-9EA6-DF929625EA0E}">
        <p15:presenceInfo xmlns:p15="http://schemas.microsoft.com/office/powerpoint/2012/main" userId="S::camilla.cherloo@convatec.com::c121703d-b401-4a26-aa3a-3055ccc49249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11"/>
    <p:restoredTop sz="94694"/>
  </p:normalViewPr>
  <p:slideViewPr>
    <p:cSldViewPr>
      <p:cViewPr varScale="1">
        <p:scale>
          <a:sx n="138" d="100"/>
          <a:sy n="138" d="100"/>
        </p:scale>
        <p:origin x="756" y="108"/>
      </p:cViewPr>
      <p:guideLst>
        <p:guide orient="horz" pos="2880"/>
        <p:guide pos="216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commentAuthors" Target="commentAuthors.xml"/><Relationship Id="rId30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A7F5AD3-F101-4C48-BCF8-04982B985317}" type="datetimeFigureOut">
              <a:rPr lang="sv-SE" smtClean="0"/>
              <a:t>2022-03-07</a:t>
            </a:fld>
            <a:endParaRPr lang="sv-SE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028950" y="642938"/>
            <a:ext cx="3086100" cy="17367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sv-SE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2474913"/>
            <a:ext cx="7315200" cy="20256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sv-SE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sv-SE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4886325"/>
            <a:ext cx="3962400" cy="25717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106D54E-AAC0-4C15-8D4B-346CD3718102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307652487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CA070-7267-6D48-86C8-476E0AA4C8A7}" type="slidenum">
              <a:rPr lang="en-US" altLang="x-none" smtClean="0"/>
              <a:pPr>
                <a:defRPr/>
              </a:pPr>
              <a:t>15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76731436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CA070-7267-6D48-86C8-476E0AA4C8A7}" type="slidenum">
              <a:rPr lang="en-US" altLang="x-none" smtClean="0"/>
              <a:pPr>
                <a:defRPr/>
              </a:pPr>
              <a:t>17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54235874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CA070-7267-6D48-86C8-476E0AA4C8A7}" type="slidenum">
              <a:rPr lang="en-US" altLang="x-none" smtClean="0"/>
              <a:pPr>
                <a:defRPr/>
              </a:pPr>
              <a:t>18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246773045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CA070-7267-6D48-86C8-476E0AA4C8A7}" type="slidenum">
              <a:rPr lang="en-US" altLang="x-none" smtClean="0"/>
              <a:pPr>
                <a:defRPr/>
              </a:pPr>
              <a:t>19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7016134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CA070-7267-6D48-86C8-476E0AA4C8A7}" type="slidenum">
              <a:rPr lang="en-US" altLang="x-none" smtClean="0"/>
              <a:pPr>
                <a:defRPr/>
              </a:pPr>
              <a:t>20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35874260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GB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1ABCA070-7267-6D48-86C8-476E0AA4C8A7}" type="slidenum">
              <a:rPr lang="en-US" altLang="x-none" smtClean="0"/>
              <a:pPr>
                <a:defRPr/>
              </a:pPr>
              <a:t>21</a:t>
            </a:fld>
            <a:endParaRPr lang="en-US" altLang="x-none"/>
          </a:p>
        </p:txBody>
      </p:sp>
    </p:spTree>
    <p:extLst>
      <p:ext uri="{BB962C8B-B14F-4D97-AF65-F5344CB8AC3E}">
        <p14:creationId xmlns:p14="http://schemas.microsoft.com/office/powerpoint/2010/main" val="143210675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" preserve="1">
  <p:cSld name="Title Slide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bg object 16"/>
          <p:cNvSpPr/>
          <p:nvPr/>
        </p:nvSpPr>
        <p:spPr>
          <a:xfrm>
            <a:off x="0" y="0"/>
            <a:ext cx="8339328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2" name="Holder 2"/>
          <p:cNvSpPr>
            <a:spLocks noGrp="1"/>
          </p:cNvSpPr>
          <p:nvPr>
            <p:ph type="ctrTitle"/>
          </p:nvPr>
        </p:nvSpPr>
        <p:spPr>
          <a:xfrm>
            <a:off x="3305301" y="326135"/>
            <a:ext cx="2533396" cy="391159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400" b="1" i="0">
                <a:solidFill>
                  <a:srgbClr val="0079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subTitle" idx="4"/>
          </p:nvPr>
        </p:nvSpPr>
        <p:spPr>
          <a:xfrm>
            <a:off x="1371600" y="2880360"/>
            <a:ext cx="6400800" cy="12858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0079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/>
        <p:txBody>
          <a:bodyPr lIns="0" tIns="0" rIns="0" bIns="0"/>
          <a:lstStyle>
            <a:lvl1pPr>
              <a:defRPr sz="1500" b="0" i="0">
                <a:solidFill>
                  <a:srgbClr val="044D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0079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sz="half" idx="2"/>
          </p:nvPr>
        </p:nvSpPr>
        <p:spPr>
          <a:xfrm>
            <a:off x="45720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sz="half" idx="3"/>
          </p:nvPr>
        </p:nvSpPr>
        <p:spPr>
          <a:xfrm>
            <a:off x="4709160" y="1183005"/>
            <a:ext cx="3977640" cy="339471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/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6" name="Holder 6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7" name="Holder 7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/>
        <p:txBody>
          <a:bodyPr lIns="0" tIns="0" rIns="0" bIns="0"/>
          <a:lstStyle>
            <a:lvl1pPr>
              <a:defRPr sz="2800" b="0" i="1">
                <a:solidFill>
                  <a:srgbClr val="0079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5" name="Holder 5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ftr" sz="quarter" idx="5"/>
          </p:nvPr>
        </p:nvSpPr>
        <p:spPr/>
        <p:txBody>
          <a:bodyPr lIns="0" tIns="0" rIns="0" bIns="0"/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dt" sz="half" idx="6"/>
          </p:nvPr>
        </p:nvSpPr>
        <p:spPr/>
        <p:txBody>
          <a:bodyPr lIns="0" tIns="0" rIns="0" bIns="0"/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4" name="Holder 4"/>
          <p:cNvSpPr>
            <a:spLocks noGrp="1"/>
          </p:cNvSpPr>
          <p:nvPr>
            <p:ph type="sldNum" sz="quarter" idx="7"/>
          </p:nvPr>
        </p:nvSpPr>
        <p:spPr/>
        <p:txBody>
          <a:bodyPr lIns="0" tIns="0" rIns="0" bIns="0"/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6_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2708909" y="478028"/>
            <a:ext cx="3726180" cy="861774"/>
          </a:xfrm>
        </p:spPr>
        <p:txBody>
          <a:bodyPr/>
          <a:lstStyle/>
          <a:p>
            <a:r>
              <a:rPr lang="en-GB" dirty="0"/>
              <a:t>Click to edit Master title style</a:t>
            </a:r>
            <a:endParaRPr lang="en-US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753534" y="1214439"/>
            <a:ext cx="7741180" cy="1338828"/>
          </a:xfr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4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46125" y="4746544"/>
            <a:ext cx="300961" cy="115416"/>
          </a:xfrm>
          <a:prstGeom prst="rect">
            <a:avLst/>
          </a:prstGeom>
        </p:spPr>
        <p:txBody>
          <a:bodyPr vert="horz" wrap="square" lIns="0" tIns="0" rIns="0" bIns="0" rtlCol="0" anchor="ctr">
            <a:spAutoFit/>
          </a:bodyPr>
          <a:lstStyle>
            <a:lvl1pPr algn="l">
              <a:defRPr sz="750">
                <a:solidFill>
                  <a:schemeClr val="bg2">
                    <a:lumMod val="25000"/>
                  </a:schemeClr>
                </a:solidFill>
              </a:defRPr>
            </a:lvl1pPr>
          </a:lstStyle>
          <a:p>
            <a:fld id="{FBEC839B-A68B-6548-8E1B-1B101941A41F}" type="slidenum">
              <a:rPr lang="en-US" smtClean="0"/>
              <a:pPr/>
              <a:t>‹#›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038683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One colum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Placeholder 6"/>
          <p:cNvSpPr>
            <a:spLocks noGrp="1"/>
          </p:cNvSpPr>
          <p:nvPr>
            <p:ph type="body" sz="quarter" idx="10"/>
          </p:nvPr>
        </p:nvSpPr>
        <p:spPr>
          <a:xfrm>
            <a:off x="640628" y="1690297"/>
            <a:ext cx="5865634" cy="133882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GB" dirty="0"/>
              <a:t>Click to edit Master text styles</a:t>
            </a:r>
          </a:p>
          <a:p>
            <a:pPr lvl="1"/>
            <a:r>
              <a:rPr lang="en-GB" dirty="0"/>
              <a:t>Second level</a:t>
            </a:r>
          </a:p>
          <a:p>
            <a:pPr lvl="2"/>
            <a:r>
              <a:rPr lang="en-GB" dirty="0"/>
              <a:t>Third level</a:t>
            </a:r>
          </a:p>
          <a:p>
            <a:pPr lvl="3"/>
            <a:r>
              <a:rPr lang="en-GB" dirty="0"/>
              <a:t>Fourth level</a:t>
            </a:r>
          </a:p>
          <a:p>
            <a:pPr lvl="4"/>
            <a:r>
              <a:rPr lang="en-GB" dirty="0"/>
              <a:t>Fifth level</a:t>
            </a:r>
            <a:endParaRPr lang="en-US" dirty="0"/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3"/>
          </p:nvPr>
        </p:nvSpPr>
        <p:spPr>
          <a:xfrm>
            <a:off x="6583680" y="4783455"/>
            <a:ext cx="2103120" cy="276999"/>
          </a:xfrm>
        </p:spPr>
        <p:txBody>
          <a:bodyPr/>
          <a:lstStyle/>
          <a:p>
            <a:fld id="{2AC7F862-9ED2-DC48-8E17-3B24749CF6AE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08909" y="478028"/>
            <a:ext cx="3726180" cy="861774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</p:spTree>
    <p:extLst>
      <p:ext uri="{BB962C8B-B14F-4D97-AF65-F5344CB8AC3E}">
        <p14:creationId xmlns:p14="http://schemas.microsoft.com/office/powerpoint/2010/main" val="3313279926"/>
      </p:ext>
    </p:extLst>
  </p:cSld>
  <p:clrMapOvr>
    <a:masterClrMapping/>
  </p:clrMapOvr>
  <p:transition spd="med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older 2"/>
          <p:cNvSpPr>
            <a:spLocks noGrp="1"/>
          </p:cNvSpPr>
          <p:nvPr>
            <p:ph type="title"/>
          </p:nvPr>
        </p:nvSpPr>
        <p:spPr>
          <a:xfrm>
            <a:off x="2708909" y="478028"/>
            <a:ext cx="3726180" cy="45275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2800" b="0" i="1">
                <a:solidFill>
                  <a:srgbClr val="00799F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3" name="Holder 3"/>
          <p:cNvSpPr>
            <a:spLocks noGrp="1"/>
          </p:cNvSpPr>
          <p:nvPr>
            <p:ph type="body" idx="1"/>
          </p:nvPr>
        </p:nvSpPr>
        <p:spPr>
          <a:xfrm>
            <a:off x="1417065" y="1919732"/>
            <a:ext cx="6309868" cy="139763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>
              <a:defRPr sz="1500" b="0" i="0">
                <a:solidFill>
                  <a:srgbClr val="044D7B"/>
                </a:solidFill>
                <a:latin typeface="Calibri"/>
                <a:cs typeface="Calibri"/>
              </a:defRPr>
            </a:lvl1pPr>
          </a:lstStyle>
          <a:p>
            <a:endParaRPr/>
          </a:p>
        </p:txBody>
      </p:sp>
      <p:sp>
        <p:nvSpPr>
          <p:cNvPr id="4" name="Holder 4"/>
          <p:cNvSpPr>
            <a:spLocks noGrp="1"/>
          </p:cNvSpPr>
          <p:nvPr>
            <p:ph type="ftr" sz="quarter" idx="5"/>
          </p:nvPr>
        </p:nvSpPr>
        <p:spPr>
          <a:xfrm>
            <a:off x="3108960" y="4783455"/>
            <a:ext cx="292608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ct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/>
          </a:p>
        </p:txBody>
      </p:sp>
      <p:sp>
        <p:nvSpPr>
          <p:cNvPr id="5" name="Holder 5"/>
          <p:cNvSpPr>
            <a:spLocks noGrp="1"/>
          </p:cNvSpPr>
          <p:nvPr>
            <p:ph type="dt" sz="half" idx="6"/>
          </p:nvPr>
        </p:nvSpPr>
        <p:spPr>
          <a:xfrm>
            <a:off x="45720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l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/>
              <a:t>3/7/2022</a:t>
            </a:fld>
            <a:endParaRPr lang="en-US"/>
          </a:p>
        </p:txBody>
      </p:sp>
      <p:sp>
        <p:nvSpPr>
          <p:cNvPr id="6" name="Holder 6"/>
          <p:cNvSpPr>
            <a:spLocks noGrp="1"/>
          </p:cNvSpPr>
          <p:nvPr>
            <p:ph type="sldNum" sz="quarter" idx="7"/>
          </p:nvPr>
        </p:nvSpPr>
        <p:spPr>
          <a:xfrm>
            <a:off x="6583680" y="4783455"/>
            <a:ext cx="2103120" cy="257175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algn="r">
              <a:defRPr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</p:sldLayoutIdLst>
  <p:txStyles>
    <p:titleStyle>
      <a:lvl1pPr>
        <a:defRPr>
          <a:latin typeface="+mj-lt"/>
          <a:ea typeface="+mj-ea"/>
          <a:cs typeface="+mj-cs"/>
        </a:defRPr>
      </a:lvl1pPr>
    </p:titleStyle>
    <p:body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bodyStyle>
    <p:otherStyle>
      <a:lvl1pPr marL="0">
        <a:defRPr>
          <a:latin typeface="+mn-lt"/>
          <a:ea typeface="+mn-ea"/>
          <a:cs typeface="+mn-cs"/>
        </a:defRPr>
      </a:lvl1pPr>
      <a:lvl2pPr marL="457200">
        <a:defRPr>
          <a:latin typeface="+mn-lt"/>
          <a:ea typeface="+mn-ea"/>
          <a:cs typeface="+mn-cs"/>
        </a:defRPr>
      </a:lvl2pPr>
      <a:lvl3pPr marL="914400">
        <a:defRPr>
          <a:latin typeface="+mn-lt"/>
          <a:ea typeface="+mn-ea"/>
          <a:cs typeface="+mn-cs"/>
        </a:defRPr>
      </a:lvl3pPr>
      <a:lvl4pPr marL="1371600">
        <a:defRPr>
          <a:latin typeface="+mn-lt"/>
          <a:ea typeface="+mn-ea"/>
          <a:cs typeface="+mn-cs"/>
        </a:defRPr>
      </a:lvl4pPr>
      <a:lvl5pPr marL="1828800">
        <a:defRPr>
          <a:latin typeface="+mn-lt"/>
          <a:ea typeface="+mn-ea"/>
          <a:cs typeface="+mn-cs"/>
        </a:defRPr>
      </a:lvl5pPr>
      <a:lvl6pPr marL="2286000">
        <a:defRPr>
          <a:latin typeface="+mn-lt"/>
          <a:ea typeface="+mn-ea"/>
          <a:cs typeface="+mn-cs"/>
        </a:defRPr>
      </a:lvl6pPr>
      <a:lvl7pPr marL="2743200">
        <a:defRPr>
          <a:latin typeface="+mn-lt"/>
          <a:ea typeface="+mn-ea"/>
          <a:cs typeface="+mn-cs"/>
        </a:defRPr>
      </a:lvl7pPr>
      <a:lvl8pPr marL="3200400">
        <a:defRPr>
          <a:latin typeface="+mn-lt"/>
          <a:ea typeface="+mn-ea"/>
          <a:cs typeface="+mn-cs"/>
        </a:defRPr>
      </a:lvl8pPr>
      <a:lvl9pPr marL="3657600">
        <a:defRPr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7.pn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image" Target="../media/image42.jp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6.png"/><Relationship Id="rId4" Type="http://schemas.openxmlformats.org/officeDocument/2006/relationships/image" Target="../media/image4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jpeg"/><Relationship Id="rId13" Type="http://schemas.openxmlformats.org/officeDocument/2006/relationships/image" Target="../media/image27.png"/><Relationship Id="rId3" Type="http://schemas.openxmlformats.org/officeDocument/2006/relationships/image" Target="../media/image47.png"/><Relationship Id="rId7" Type="http://schemas.openxmlformats.org/officeDocument/2006/relationships/image" Target="../media/image51.jpeg"/><Relationship Id="rId12" Type="http://schemas.openxmlformats.org/officeDocument/2006/relationships/image" Target="../media/image56.png"/><Relationship Id="rId2" Type="http://schemas.openxmlformats.org/officeDocument/2006/relationships/image" Target="../media/image46.jpe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50.png"/><Relationship Id="rId11" Type="http://schemas.openxmlformats.org/officeDocument/2006/relationships/image" Target="../media/image55.jpeg"/><Relationship Id="rId5" Type="http://schemas.openxmlformats.org/officeDocument/2006/relationships/image" Target="../media/image49.jpeg"/><Relationship Id="rId10" Type="http://schemas.openxmlformats.org/officeDocument/2006/relationships/image" Target="../media/image54.jpeg"/><Relationship Id="rId4" Type="http://schemas.openxmlformats.org/officeDocument/2006/relationships/image" Target="../media/image48.jpeg"/><Relationship Id="rId9" Type="http://schemas.openxmlformats.org/officeDocument/2006/relationships/image" Target="../media/image53.jpeg"/><Relationship Id="rId14" Type="http://schemas.openxmlformats.org/officeDocument/2006/relationships/image" Target="../media/image3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58.jp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9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46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6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4" Type="http://schemas.openxmlformats.org/officeDocument/2006/relationships/image" Target="../media/image10.jp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6.png"/><Relationship Id="rId4" Type="http://schemas.openxmlformats.org/officeDocument/2006/relationships/image" Target="../media/image6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6.png"/><Relationship Id="rId5" Type="http://schemas.openxmlformats.org/officeDocument/2006/relationships/image" Target="../media/image65.jpeg"/><Relationship Id="rId4" Type="http://schemas.openxmlformats.org/officeDocument/2006/relationships/image" Target="../media/image64.jpe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7.png"/><Relationship Id="rId2" Type="http://schemas.openxmlformats.org/officeDocument/2006/relationships/image" Target="../media/image66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9.png"/><Relationship Id="rId5" Type="http://schemas.openxmlformats.org/officeDocument/2006/relationships/image" Target="../media/image36.png"/><Relationship Id="rId4" Type="http://schemas.openxmlformats.org/officeDocument/2006/relationships/image" Target="../media/image68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6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71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jpeg"/><Relationship Id="rId13" Type="http://schemas.openxmlformats.org/officeDocument/2006/relationships/image" Target="../media/image10.jpg"/><Relationship Id="rId3" Type="http://schemas.openxmlformats.org/officeDocument/2006/relationships/image" Target="../media/image15.png"/><Relationship Id="rId7" Type="http://schemas.openxmlformats.org/officeDocument/2006/relationships/image" Target="../media/image19.jpeg"/><Relationship Id="rId12" Type="http://schemas.openxmlformats.org/officeDocument/2006/relationships/image" Target="../media/image8.png"/><Relationship Id="rId17" Type="http://schemas.openxmlformats.org/officeDocument/2006/relationships/image" Target="../media/image6.png"/><Relationship Id="rId2" Type="http://schemas.openxmlformats.org/officeDocument/2006/relationships/image" Target="../media/image14.jpg"/><Relationship Id="rId16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g"/><Relationship Id="rId11" Type="http://schemas.openxmlformats.org/officeDocument/2006/relationships/image" Target="../media/image23.jpeg"/><Relationship Id="rId5" Type="http://schemas.openxmlformats.org/officeDocument/2006/relationships/image" Target="../media/image17.jpg"/><Relationship Id="rId15" Type="http://schemas.openxmlformats.org/officeDocument/2006/relationships/image" Target="../media/image12.png"/><Relationship Id="rId10" Type="http://schemas.openxmlformats.org/officeDocument/2006/relationships/image" Target="../media/image22.jpeg"/><Relationship Id="rId4" Type="http://schemas.openxmlformats.org/officeDocument/2006/relationships/image" Target="../media/image16.jpeg"/><Relationship Id="rId9" Type="http://schemas.openxmlformats.org/officeDocument/2006/relationships/image" Target="../media/image21.jpeg"/><Relationship Id="rId14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13" Type="http://schemas.openxmlformats.org/officeDocument/2006/relationships/image" Target="../media/image6.png"/><Relationship Id="rId3" Type="http://schemas.openxmlformats.org/officeDocument/2006/relationships/image" Target="../media/image25.png"/><Relationship Id="rId7" Type="http://schemas.openxmlformats.org/officeDocument/2006/relationships/image" Target="../media/image28.jpeg"/><Relationship Id="rId12" Type="http://schemas.openxmlformats.org/officeDocument/2006/relationships/image" Target="../media/image32.png"/><Relationship Id="rId2" Type="http://schemas.openxmlformats.org/officeDocument/2006/relationships/image" Target="../media/image24.jpg"/><Relationship Id="rId1" Type="http://schemas.openxmlformats.org/officeDocument/2006/relationships/slideLayout" Target="../slideLayouts/slideLayout2.xml"/><Relationship Id="rId6" Type="http://schemas.openxmlformats.org/officeDocument/2006/relationships/hyperlink" Target="../../../../Desktop/UKpatientEsteem%20mouldable%20v3-HD.mp4" TargetMode="External"/><Relationship Id="rId11" Type="http://schemas.openxmlformats.org/officeDocument/2006/relationships/image" Target="../media/image31.jpeg"/><Relationship Id="rId5" Type="http://schemas.openxmlformats.org/officeDocument/2006/relationships/image" Target="../media/image27.png"/><Relationship Id="rId10" Type="http://schemas.openxmlformats.org/officeDocument/2006/relationships/image" Target="../media/image30.jpeg"/><Relationship Id="rId4" Type="http://schemas.openxmlformats.org/officeDocument/2006/relationships/image" Target="../media/image26.png"/><Relationship Id="rId9" Type="http://schemas.openxmlformats.org/officeDocument/2006/relationships/hyperlink" Target="../../S%20A%20L%20E%20S%20%20%20M%20E%20E%20T%20I%20N%20G%20S/2015/KONFERENCJA%20REGIONALNA%20DLA%20PIELEGNIAREK%20STOMIJNYCH_15_17012015/FILMY/Film%20nr%204_Helen.mp4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37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image" Target="../media/image38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object 2"/>
          <p:cNvGrpSpPr/>
          <p:nvPr/>
        </p:nvGrpSpPr>
        <p:grpSpPr>
          <a:xfrm>
            <a:off x="0" y="2"/>
            <a:ext cx="9144000" cy="5143498"/>
            <a:chOff x="0" y="0"/>
            <a:chExt cx="9144000" cy="5143498"/>
          </a:xfrm>
        </p:grpSpPr>
        <p:sp>
          <p:nvSpPr>
            <p:cNvPr id="3" name="object 3"/>
            <p:cNvSpPr/>
            <p:nvPr/>
          </p:nvSpPr>
          <p:spPr>
            <a:xfrm>
              <a:off x="0" y="0"/>
              <a:ext cx="9144000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 dirty="0"/>
            </a:p>
          </p:txBody>
        </p:sp>
        <p:sp>
          <p:nvSpPr>
            <p:cNvPr id="5" name="object 5"/>
            <p:cNvSpPr/>
            <p:nvPr/>
          </p:nvSpPr>
          <p:spPr>
            <a:xfrm>
              <a:off x="1039367" y="337817"/>
              <a:ext cx="4009644" cy="461010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6" name="object 6"/>
            <p:cNvSpPr/>
            <p:nvPr/>
          </p:nvSpPr>
          <p:spPr>
            <a:xfrm>
              <a:off x="5049011" y="3982973"/>
              <a:ext cx="3542665" cy="822706"/>
            </a:xfrm>
            <a:prstGeom prst="rect">
              <a:avLst/>
            </a:prstGeom>
            <a:blipFill>
              <a:blip r:embed="rId4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7" name="object 7"/>
            <p:cNvSpPr/>
            <p:nvPr/>
          </p:nvSpPr>
          <p:spPr>
            <a:xfrm>
              <a:off x="4683252" y="4257294"/>
              <a:ext cx="4273931" cy="822706"/>
            </a:xfrm>
            <a:prstGeom prst="rect">
              <a:avLst/>
            </a:prstGeom>
            <a:blipFill>
              <a:blip r:embed="rId5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9" name="object 8">
            <a:extLst>
              <a:ext uri="{FF2B5EF4-FFF2-40B4-BE49-F238E27FC236}">
                <a16:creationId xmlns:a16="http://schemas.microsoft.com/office/drawing/2014/main" id="{A41B7C07-A404-4827-A104-33366FC8F20B}"/>
              </a:ext>
            </a:extLst>
          </p:cNvPr>
          <p:cNvSpPr txBox="1"/>
          <p:nvPr/>
        </p:nvSpPr>
        <p:spPr>
          <a:xfrm>
            <a:off x="0" y="979176"/>
            <a:ext cx="9144000" cy="928716"/>
          </a:xfrm>
          <a:prstGeom prst="rect">
            <a:avLst/>
          </a:prstGeom>
        </p:spPr>
        <p:txBody>
          <a:bodyPr vert="horz" wrap="square" lIns="0" tIns="46990" rIns="0" bIns="0" rtlCol="0">
            <a:spAutoFit/>
          </a:bodyPr>
          <a:lstStyle/>
          <a:p>
            <a:pPr marL="12700" marR="5080" indent="365760" algn="ctr">
              <a:lnSpc>
                <a:spcPts val="2160"/>
              </a:lnSpc>
              <a:spcBef>
                <a:spcPts val="370"/>
              </a:spcBef>
            </a:pPr>
            <a:br>
              <a:rPr lang="sv-SE" sz="2000" b="1" spc="-10" dirty="0">
                <a:solidFill>
                  <a:srgbClr val="002060"/>
                </a:solidFill>
                <a:latin typeface="Calibri"/>
                <a:cs typeface="Calibri"/>
              </a:rPr>
            </a:br>
            <a:r>
              <a:rPr lang="sv-SE" sz="2000" b="1" spc="-10" dirty="0">
                <a:solidFill>
                  <a:srgbClr val="002060"/>
                </a:solidFill>
                <a:latin typeface="Calibri"/>
                <a:cs typeface="Calibri"/>
              </a:rPr>
              <a:t>Stómakynning 3.mars 2022</a:t>
            </a:r>
          </a:p>
          <a:p>
            <a:pPr marL="12700" marR="5080" indent="365760" algn="ctr">
              <a:lnSpc>
                <a:spcPts val="2160"/>
              </a:lnSpc>
              <a:spcBef>
                <a:spcPts val="370"/>
              </a:spcBef>
            </a:pPr>
            <a:r>
              <a:rPr lang="sv-SE" sz="1600" i="1" spc="-10" dirty="0">
                <a:solidFill>
                  <a:srgbClr val="002060"/>
                </a:solidFill>
                <a:latin typeface="Calibri"/>
                <a:cs typeface="Calibri"/>
              </a:rPr>
              <a:t>Sterk saman...</a:t>
            </a:r>
            <a:endParaRPr sz="1600" i="1" dirty="0">
              <a:solidFill>
                <a:srgbClr val="002060"/>
              </a:solidFill>
              <a:latin typeface="Calibri"/>
              <a:cs typeface="Calibri"/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77BDA13-F80A-4DFC-8FB1-3C28093F3CD4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305487" y="328430"/>
            <a:ext cx="1085913" cy="494478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FCBB541B-3416-4D03-8847-22698A8AD91A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663011" y="305592"/>
            <a:ext cx="1442389" cy="520748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5D984301-8E6E-4319-AD6E-77509B33AFCE}"/>
              </a:ext>
            </a:extLst>
          </p:cNvPr>
          <p:cNvSpPr txBox="1"/>
          <p:nvPr/>
        </p:nvSpPr>
        <p:spPr>
          <a:xfrm>
            <a:off x="4114800" y="1978873"/>
            <a:ext cx="914400" cy="9144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is-I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CD472F48-4CAC-43BF-8A78-8BCB095E619B}"/>
              </a:ext>
            </a:extLst>
          </p:cNvPr>
          <p:cNvSpPr txBox="1"/>
          <p:nvPr/>
        </p:nvSpPr>
        <p:spPr>
          <a:xfrm>
            <a:off x="6172200" y="2095569"/>
            <a:ext cx="3422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is-IS" dirty="0">
                <a:solidFill>
                  <a:schemeClr val="bg1"/>
                </a:solidFill>
              </a:rPr>
              <a:t>Guðrún María Þorbjörnsdóttir</a:t>
            </a:r>
          </a:p>
          <a:p>
            <a:r>
              <a:rPr lang="is-IS" dirty="0">
                <a:solidFill>
                  <a:schemeClr val="bg1"/>
                </a:solidFill>
              </a:rPr>
              <a:t>Hjúkrunarfræðingur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0" name="object 2">
            <a:extLst>
              <a:ext uri="{FF2B5EF4-FFF2-40B4-BE49-F238E27FC236}">
                <a16:creationId xmlns:a16="http://schemas.microsoft.com/office/drawing/2014/main" id="{752BD450-AD41-46C5-9871-5FD4DEB510C1}"/>
              </a:ext>
            </a:extLst>
          </p:cNvPr>
          <p:cNvGrpSpPr/>
          <p:nvPr/>
        </p:nvGrpSpPr>
        <p:grpSpPr>
          <a:xfrm>
            <a:off x="5266944" y="0"/>
            <a:ext cx="3877310" cy="5143500"/>
            <a:chOff x="5266944" y="0"/>
            <a:chExt cx="3877310" cy="5143500"/>
          </a:xfrm>
        </p:grpSpPr>
        <p:sp>
          <p:nvSpPr>
            <p:cNvPr id="21" name="object 3">
              <a:extLst>
                <a:ext uri="{FF2B5EF4-FFF2-40B4-BE49-F238E27FC236}">
                  <a16:creationId xmlns:a16="http://schemas.microsoft.com/office/drawing/2014/main" id="{37617052-7389-46D6-AEE4-1235AC623BA8}"/>
                </a:ext>
              </a:extLst>
            </p:cNvPr>
            <p:cNvSpPr/>
            <p:nvPr/>
          </p:nvSpPr>
          <p:spPr>
            <a:xfrm>
              <a:off x="5266944" y="0"/>
              <a:ext cx="3877056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22" name="object 4">
              <a:extLst>
                <a:ext uri="{FF2B5EF4-FFF2-40B4-BE49-F238E27FC236}">
                  <a16:creationId xmlns:a16="http://schemas.microsoft.com/office/drawing/2014/main" id="{4C3614E2-AF6E-4DCF-9C2B-43C3DA85D1E1}"/>
                </a:ext>
              </a:extLst>
            </p:cNvPr>
            <p:cNvSpPr/>
            <p:nvPr/>
          </p:nvSpPr>
          <p:spPr>
            <a:xfrm>
              <a:off x="7761732" y="4693920"/>
              <a:ext cx="1236726" cy="254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8571" y="361950"/>
            <a:ext cx="6741704" cy="124457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05"/>
              </a:spcBef>
            </a:pPr>
            <a:r>
              <a:rPr lang="sv-SE" b="1" i="0" spc="-10" dirty="0"/>
              <a:t>NATURA™ + </a:t>
            </a:r>
            <a:br>
              <a:rPr lang="sv-SE" b="1" i="0" spc="-10" dirty="0"/>
            </a:br>
            <a:r>
              <a:rPr lang="sv-SE" sz="2000" b="1" i="0" spc="-10" dirty="0"/>
              <a:t>Natura™ + húðverndandi og mótanlegar plötur</a:t>
            </a:r>
            <a:br>
              <a:rPr lang="sv-SE" sz="2000" b="1" i="0" spc="-10" dirty="0"/>
            </a:br>
            <a:endParaRPr dirty="0"/>
          </a:p>
        </p:txBody>
      </p:sp>
      <p:sp>
        <p:nvSpPr>
          <p:cNvPr id="7" name="Slide Number Placeholder 3">
            <a:extLst>
              <a:ext uri="{FF2B5EF4-FFF2-40B4-BE49-F238E27FC236}">
                <a16:creationId xmlns:a16="http://schemas.microsoft.com/office/drawing/2014/main" id="{1288DC4D-70D3-4968-9B86-E09668CB44A8}"/>
              </a:ext>
            </a:extLst>
          </p:cNvPr>
          <p:cNvSpPr txBox="1">
            <a:spLocks/>
          </p:cNvSpPr>
          <p:nvPr/>
        </p:nvSpPr>
        <p:spPr>
          <a:xfrm>
            <a:off x="7280275" y="6375400"/>
            <a:ext cx="2160588" cy="365125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>
              <a:defRPr/>
            </a:pPr>
            <a:fld id="{CE58B1C7-984C-43CE-88EA-83AFAA127A1B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pic>
        <p:nvPicPr>
          <p:cNvPr id="8" name="Picture 2">
            <a:extLst>
              <a:ext uri="{FF2B5EF4-FFF2-40B4-BE49-F238E27FC236}">
                <a16:creationId xmlns:a16="http://schemas.microsoft.com/office/drawing/2014/main" id="{61215962-46F2-42F5-8498-20978A8E330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717575" y="1331232"/>
            <a:ext cx="2685644" cy="15897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Picture 3">
            <a:extLst>
              <a:ext uri="{FF2B5EF4-FFF2-40B4-BE49-F238E27FC236}">
                <a16:creationId xmlns:a16="http://schemas.microsoft.com/office/drawing/2014/main" id="{499FE370-D4E2-4EF4-8D5A-0095898C4B8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80623" y="1289350"/>
            <a:ext cx="2689044" cy="1511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Content Placeholder 4">
            <a:extLst>
              <a:ext uri="{FF2B5EF4-FFF2-40B4-BE49-F238E27FC236}">
                <a16:creationId xmlns:a16="http://schemas.microsoft.com/office/drawing/2014/main" id="{286CA151-4130-439A-8654-09A99EFD22ED}"/>
              </a:ext>
            </a:extLst>
          </p:cNvPr>
          <p:cNvSpPr txBox="1">
            <a:spLocks/>
          </p:cNvSpPr>
          <p:nvPr/>
        </p:nvSpPr>
        <p:spPr>
          <a:xfrm>
            <a:off x="915975" y="1231930"/>
            <a:ext cx="2439877" cy="446276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500" b="0" i="0">
                <a:solidFill>
                  <a:srgbClr val="044D7B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spc="-5" dirty="0">
                <a:solidFill>
                  <a:srgbClr val="0078A0"/>
                </a:solidFill>
              </a:rPr>
              <a:t>Uppklippanlegar plötur</a:t>
            </a:r>
          </a:p>
          <a:p>
            <a:endParaRPr lang="en-US" kern="0" dirty="0"/>
          </a:p>
        </p:txBody>
      </p:sp>
      <p:sp>
        <p:nvSpPr>
          <p:cNvPr id="14" name="Content Placeholder 5">
            <a:extLst>
              <a:ext uri="{FF2B5EF4-FFF2-40B4-BE49-F238E27FC236}">
                <a16:creationId xmlns:a16="http://schemas.microsoft.com/office/drawing/2014/main" id="{8D3252BD-0F2B-4504-BEED-7B8270D028A8}"/>
              </a:ext>
            </a:extLst>
          </p:cNvPr>
          <p:cNvSpPr txBox="1">
            <a:spLocks/>
          </p:cNvSpPr>
          <p:nvPr/>
        </p:nvSpPr>
        <p:spPr>
          <a:xfrm>
            <a:off x="4056261" y="1194831"/>
            <a:ext cx="3089294" cy="3543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spc="-5" dirty="0">
                <a:solidFill>
                  <a:srgbClr val="0078A0"/>
                </a:solidFill>
                <a:latin typeface="Calibri"/>
                <a:cs typeface="Calibri"/>
              </a:rPr>
              <a:t>Mótanlegar plötur</a:t>
            </a:r>
            <a:endParaRPr lang="en-US" sz="1400" b="1" spc="-5" dirty="0">
              <a:solidFill>
                <a:srgbClr val="0078A0"/>
              </a:solidFill>
              <a:latin typeface="Calibri"/>
              <a:cs typeface="Calibri"/>
            </a:endParaRP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32766544-190C-4D2C-8078-803DA6F121ED}"/>
              </a:ext>
            </a:extLst>
          </p:cNvPr>
          <p:cNvSpPr txBox="1"/>
          <p:nvPr/>
        </p:nvSpPr>
        <p:spPr>
          <a:xfrm>
            <a:off x="504633" y="2891949"/>
            <a:ext cx="3000567" cy="187743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400" b="1" dirty="0"/>
              <a:t>Kostir að velja húðvernandi og mótanlegar plötur frá Convatec: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Minnkar líkur á skaðaðri húð</a:t>
            </a:r>
            <a:endParaRPr lang="sv-SE" sz="1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Fylgir stærð og lögun á stómanu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Þéttir í kringum stómað og fyrirbyggir leka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Minnkar þörf á aukahlutum </a:t>
            </a:r>
            <a:endParaRPr lang="sv-SE" sz="1400" baseline="300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/>
              <a:t>Þarf ekki að klippa!!!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F18A727E-85C9-467A-BD6A-F1448E18DB64}"/>
              </a:ext>
            </a:extLst>
          </p:cNvPr>
          <p:cNvSpPr txBox="1"/>
          <p:nvPr/>
        </p:nvSpPr>
        <p:spPr>
          <a:xfrm>
            <a:off x="112245" y="4913064"/>
            <a:ext cx="8379217" cy="21544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800" dirty="0"/>
              <a:t>1. </a:t>
            </a:r>
            <a:r>
              <a:rPr lang="en-US" sz="800" dirty="0"/>
              <a:t>Osmose study: </a:t>
            </a:r>
            <a:r>
              <a:rPr lang="en-US" sz="800" dirty="0" err="1"/>
              <a:t>Szewczyk</a:t>
            </a:r>
            <a:r>
              <a:rPr lang="en-US" sz="800" dirty="0"/>
              <a:t> et al. The Effects of Using a Moldable Skin Barrier on </a:t>
            </a:r>
            <a:r>
              <a:rPr lang="en-US" sz="800" dirty="0" err="1"/>
              <a:t>Peristomal</a:t>
            </a:r>
            <a:r>
              <a:rPr lang="en-US" sz="800" dirty="0"/>
              <a:t> Skin Conditions in Persons with an Ostomy, Ostomy Wound Man., 2014;60(12):16-26</a:t>
            </a:r>
            <a:endParaRPr lang="sv-SE" sz="800" dirty="0"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7889DB7D-6449-4973-BFAB-BBA48D76083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850863" y="3195387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149315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object 2">
            <a:extLst>
              <a:ext uri="{FF2B5EF4-FFF2-40B4-BE49-F238E27FC236}">
                <a16:creationId xmlns:a16="http://schemas.microsoft.com/office/drawing/2014/main" id="{095F78B4-C67D-45A7-AD54-DBCF44C72C07}"/>
              </a:ext>
            </a:extLst>
          </p:cNvPr>
          <p:cNvSpPr/>
          <p:nvPr/>
        </p:nvSpPr>
        <p:spPr>
          <a:xfrm>
            <a:off x="5212080" y="-2189"/>
            <a:ext cx="393192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7" name="object 10">
            <a:extLst>
              <a:ext uri="{FF2B5EF4-FFF2-40B4-BE49-F238E27FC236}">
                <a16:creationId xmlns:a16="http://schemas.microsoft.com/office/drawing/2014/main" id="{487CAD5D-E8B5-4663-865C-B9326D7767E5}"/>
              </a:ext>
            </a:extLst>
          </p:cNvPr>
          <p:cNvSpPr txBox="1">
            <a:spLocks noGrp="1"/>
          </p:cNvSpPr>
          <p:nvPr>
            <p:ph type="title"/>
          </p:nvPr>
        </p:nvSpPr>
        <p:spPr>
          <a:xfrm>
            <a:off x="538571" y="361950"/>
            <a:ext cx="6741704" cy="799321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05"/>
              </a:spcBef>
            </a:pPr>
            <a:r>
              <a:rPr lang="sv-SE" b="1" i="0" spc="-10" dirty="0"/>
              <a:t>NATURA™ + </a:t>
            </a:r>
            <a:br>
              <a:rPr lang="sv-SE" b="1" i="0" spc="-10" dirty="0"/>
            </a:br>
            <a:r>
              <a:rPr lang="sv-SE" sz="2000" b="1" i="0" spc="-10" dirty="0"/>
              <a:t>Natura™ + Húðverndandi plötur smelltar</a:t>
            </a:r>
            <a:endParaRPr dirty="0"/>
          </a:p>
        </p:txBody>
      </p:sp>
      <p:sp>
        <p:nvSpPr>
          <p:cNvPr id="8" name="Content Placeholder 4">
            <a:extLst>
              <a:ext uri="{FF2B5EF4-FFF2-40B4-BE49-F238E27FC236}">
                <a16:creationId xmlns:a16="http://schemas.microsoft.com/office/drawing/2014/main" id="{F05BB32B-4BB3-44FA-8F65-99C21AF5EA6F}"/>
              </a:ext>
            </a:extLst>
          </p:cNvPr>
          <p:cNvSpPr txBox="1">
            <a:spLocks/>
          </p:cNvSpPr>
          <p:nvPr/>
        </p:nvSpPr>
        <p:spPr>
          <a:xfrm>
            <a:off x="915975" y="1231930"/>
            <a:ext cx="2513025" cy="661720"/>
          </a:xfrm>
          <a:prstGeom prst="rect">
            <a:avLst/>
          </a:prstGeom>
        </p:spPr>
        <p:txBody>
          <a:bodyPr wrap="square" lIns="0" tIns="0" rIns="0" bIns="0">
            <a:spAutoFit/>
          </a:bodyPr>
          <a:lstStyle>
            <a:lvl1pPr marL="0">
              <a:defRPr sz="1500" b="0" i="0">
                <a:solidFill>
                  <a:srgbClr val="044D7B"/>
                </a:solidFill>
                <a:latin typeface="Calibri"/>
                <a:ea typeface="+mn-ea"/>
                <a:cs typeface="Calibri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spc="-5" dirty="0">
                <a:solidFill>
                  <a:srgbClr val="0078A0"/>
                </a:solidFill>
              </a:rPr>
              <a:t>Húðverndandi plötur með lyftanlegum hring</a:t>
            </a:r>
          </a:p>
          <a:p>
            <a:endParaRPr lang="en-US" kern="0" dirty="0"/>
          </a:p>
        </p:txBody>
      </p:sp>
      <p:sp>
        <p:nvSpPr>
          <p:cNvPr id="9" name="Content Placeholder 5">
            <a:extLst>
              <a:ext uri="{FF2B5EF4-FFF2-40B4-BE49-F238E27FC236}">
                <a16:creationId xmlns:a16="http://schemas.microsoft.com/office/drawing/2014/main" id="{FB915E78-BBA4-4B94-8188-6DDAC4A80901}"/>
              </a:ext>
            </a:extLst>
          </p:cNvPr>
          <p:cNvSpPr txBox="1">
            <a:spLocks/>
          </p:cNvSpPr>
          <p:nvPr/>
        </p:nvSpPr>
        <p:spPr>
          <a:xfrm>
            <a:off x="4056260" y="1194831"/>
            <a:ext cx="3716139" cy="354373"/>
          </a:xfrm>
          <a:prstGeom prst="rect">
            <a:avLst/>
          </a:prstGeom>
        </p:spPr>
        <p:txBody>
          <a:bodyPr/>
          <a:lstStyle>
            <a:lvl1pPr marL="0">
              <a:defRPr>
                <a:latin typeface="+mn-lt"/>
                <a:ea typeface="+mn-ea"/>
                <a:cs typeface="+mn-cs"/>
              </a:defRPr>
            </a:lvl1pPr>
            <a:lvl2pPr marL="457200">
              <a:defRPr>
                <a:latin typeface="+mn-lt"/>
                <a:ea typeface="+mn-ea"/>
                <a:cs typeface="+mn-cs"/>
              </a:defRPr>
            </a:lvl2pPr>
            <a:lvl3pPr marL="914400">
              <a:defRPr>
                <a:latin typeface="+mn-lt"/>
                <a:ea typeface="+mn-ea"/>
                <a:cs typeface="+mn-cs"/>
              </a:defRPr>
            </a:lvl3pPr>
            <a:lvl4pPr marL="1371600">
              <a:defRPr>
                <a:latin typeface="+mn-lt"/>
                <a:ea typeface="+mn-ea"/>
                <a:cs typeface="+mn-cs"/>
              </a:defRPr>
            </a:lvl4pPr>
            <a:lvl5pPr marL="1828800">
              <a:defRPr>
                <a:latin typeface="+mn-lt"/>
                <a:ea typeface="+mn-ea"/>
                <a:cs typeface="+mn-cs"/>
              </a:defRPr>
            </a:lvl5pPr>
            <a:lvl6pPr marL="2286000">
              <a:defRPr>
                <a:latin typeface="+mn-lt"/>
                <a:ea typeface="+mn-ea"/>
                <a:cs typeface="+mn-cs"/>
              </a:defRPr>
            </a:lvl6pPr>
            <a:lvl7pPr marL="2743200">
              <a:defRPr>
                <a:latin typeface="+mn-lt"/>
                <a:ea typeface="+mn-ea"/>
                <a:cs typeface="+mn-cs"/>
              </a:defRPr>
            </a:lvl7pPr>
            <a:lvl8pPr marL="3200400">
              <a:defRPr>
                <a:latin typeface="+mn-lt"/>
                <a:ea typeface="+mn-ea"/>
                <a:cs typeface="+mn-cs"/>
              </a:defRPr>
            </a:lvl8pPr>
            <a:lvl9pPr marL="3657600">
              <a:defRPr>
                <a:latin typeface="+mn-lt"/>
                <a:ea typeface="+mn-ea"/>
                <a:cs typeface="+mn-cs"/>
              </a:defRPr>
            </a:lvl9pPr>
          </a:lstStyle>
          <a:p>
            <a:r>
              <a:rPr lang="da-DK" sz="1400" b="1" spc="-5" dirty="0">
                <a:solidFill>
                  <a:srgbClr val="0078A0"/>
                </a:solidFill>
                <a:cs typeface="Calibri"/>
              </a:rPr>
              <a:t>Convex húðvernandi plötur</a:t>
            </a:r>
          </a:p>
        </p:txBody>
      </p:sp>
      <p:pic>
        <p:nvPicPr>
          <p:cNvPr id="11" name="Picture 2">
            <a:extLst>
              <a:ext uri="{FF2B5EF4-FFF2-40B4-BE49-F238E27FC236}">
                <a16:creationId xmlns:a16="http://schemas.microsoft.com/office/drawing/2014/main" id="{00D60D14-232E-474E-8B01-31F4B32510F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4251104" y="1454955"/>
            <a:ext cx="1884811" cy="111567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2" name="Picture 3">
            <a:extLst>
              <a:ext uri="{FF2B5EF4-FFF2-40B4-BE49-F238E27FC236}">
                <a16:creationId xmlns:a16="http://schemas.microsoft.com/office/drawing/2014/main" id="{4F646365-9645-42DD-8DF9-BD6AB0209BC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923230" y="1786934"/>
            <a:ext cx="2819400" cy="106263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BB24DE0F-E193-4606-A21B-F03E3B9A02D8}"/>
              </a:ext>
            </a:extLst>
          </p:cNvPr>
          <p:cNvSpPr/>
          <p:nvPr/>
        </p:nvSpPr>
        <p:spPr>
          <a:xfrm>
            <a:off x="228600" y="2929109"/>
            <a:ext cx="3124200" cy="16004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Léttir undir að festa pokann án þess að þrýsta á kviðinn.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Nægt pláss fyrir fingurnar þegar festa skal pokann á húðvernandi plötuna.</a:t>
            </a:r>
            <a:endParaRPr lang="da-DK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Lætur lítið á sér bera.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da-DK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Möguleiki fyrir nýskorna.</a:t>
            </a:r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3004C310-4AF6-46C1-9A73-E109882DA8C3}"/>
              </a:ext>
            </a:extLst>
          </p:cNvPr>
          <p:cNvSpPr/>
          <p:nvPr/>
        </p:nvSpPr>
        <p:spPr>
          <a:xfrm>
            <a:off x="3213252" y="2932202"/>
            <a:ext cx="292266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Mælt er með mótanlegum húðverndandi plötum þegar þarf að þrýsta í meðallagi í kringum stómað.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Stöðluð/ákveðin stærð fyrir einstaklinga sem þurfa að aukin þrýsting eða þegar stómað </a:t>
            </a:r>
            <a:r>
              <a:rPr lang="sv-SE" sz="1400" dirty="0"/>
              <a:t>er innfallið/flatt</a:t>
            </a:r>
            <a:endParaRPr lang="sv-SE" sz="1400" dirty="0">
              <a:solidFill>
                <a:srgbClr val="FF0000"/>
              </a:solidFill>
            </a:endParaRPr>
          </a:p>
          <a:p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endParaRPr lang="sv-SE" sz="14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11362770-00CA-46DA-947F-2CDEF3E6B0DE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878610" y="29305"/>
            <a:ext cx="1734559" cy="7759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491683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8571" y="361950"/>
            <a:ext cx="4044315" cy="423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05"/>
              </a:spcBef>
            </a:pPr>
            <a:r>
              <a:rPr lang="sv-SE" b="1" i="0" spc="-10" dirty="0"/>
              <a:t>NATURA™ + </a:t>
            </a:r>
            <a:endParaRPr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430FC371-16F2-4EDD-87B9-13F16217187A}"/>
              </a:ext>
            </a:extLst>
          </p:cNvPr>
          <p:cNvSpPr/>
          <p:nvPr/>
        </p:nvSpPr>
        <p:spPr>
          <a:xfrm>
            <a:off x="5221685" y="-22892"/>
            <a:ext cx="393192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533B1403-FA6F-4D0C-8AFA-734FC970A8C0}"/>
              </a:ext>
            </a:extLst>
          </p:cNvPr>
          <p:cNvSpPr txBox="1"/>
          <p:nvPr/>
        </p:nvSpPr>
        <p:spPr>
          <a:xfrm>
            <a:off x="473849" y="776339"/>
            <a:ext cx="2766381" cy="43211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spc="-10" dirty="0">
                <a:solidFill>
                  <a:srgbClr val="00799F"/>
                </a:solidFill>
                <a:latin typeface="Calibri"/>
                <a:ea typeface="+mj-ea"/>
                <a:cs typeface="Calibri"/>
              </a:rPr>
              <a:t>Tæmanlegir pokar</a:t>
            </a: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endParaRPr lang="sv-SE" dirty="0">
              <a:solidFill>
                <a:prstClr val="black"/>
              </a:solidFill>
              <a:latin typeface="Arial" charset="0"/>
              <a:ea typeface="ＭＳ Ｐゴシック" pitchFamily="34" charset="-128"/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Hágæða filter sem er eyðir lykt og hleypir lofti hratt út.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Hagnýtur vasi til að festa lásinn.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Mjúkt og þægilegt efni.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Fljótþurrkandi 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Breitt op til að einfalda tæmingu pokans.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Örugg lokun á pokanum.</a:t>
            </a:r>
          </a:p>
        </p:txBody>
      </p:sp>
      <p:pic>
        <p:nvPicPr>
          <p:cNvPr id="7" name="Picture 7">
            <a:extLst>
              <a:ext uri="{FF2B5EF4-FFF2-40B4-BE49-F238E27FC236}">
                <a16:creationId xmlns:a16="http://schemas.microsoft.com/office/drawing/2014/main" id="{737C2845-AE22-4F62-96AC-492CDD54436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9386" b="66571"/>
          <a:stretch/>
        </p:blipFill>
        <p:spPr bwMode="auto">
          <a:xfrm>
            <a:off x="457200" y="1090584"/>
            <a:ext cx="5562600" cy="15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3D166C25-27A2-42D7-AE8F-2F2109033BB5}"/>
              </a:ext>
            </a:extLst>
          </p:cNvPr>
          <p:cNvSpPr txBox="1"/>
          <p:nvPr/>
        </p:nvSpPr>
        <p:spPr>
          <a:xfrm>
            <a:off x="3188809" y="821994"/>
            <a:ext cx="2766381" cy="38132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defTabSz="457200" fontAlgn="base">
              <a:spcBef>
                <a:spcPct val="0"/>
              </a:spcBef>
              <a:spcAft>
                <a:spcPct val="0"/>
              </a:spcAft>
            </a:pPr>
            <a:r>
              <a:rPr lang="sv-SE" sz="2000" b="1" spc="-10" dirty="0">
                <a:solidFill>
                  <a:srgbClr val="00799F"/>
                </a:solidFill>
                <a:latin typeface="Calibri"/>
                <a:ea typeface="+mj-ea"/>
                <a:cs typeface="Calibri"/>
              </a:rPr>
              <a:t>Lokaðir pokar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Hágæða filter sem er eyðir lykt og hleypir lofti hratt út.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Mjúkt og þægilegt efni.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Fljótþurrkandi efni.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Pokinn er til í mörgum stærðum.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Örugg lokun á pokanum.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9835F327-2CFE-4D4C-A841-B2D60452BF1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221685" y="88092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378715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8571" y="361950"/>
            <a:ext cx="4044315" cy="423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05"/>
              </a:spcBef>
            </a:pPr>
            <a:r>
              <a:rPr lang="sv-SE" b="1" i="0" spc="-10" dirty="0"/>
              <a:t>NATURA™ + </a:t>
            </a:r>
            <a:endParaRPr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430FC371-16F2-4EDD-87B9-13F16217187A}"/>
              </a:ext>
            </a:extLst>
          </p:cNvPr>
          <p:cNvSpPr/>
          <p:nvPr/>
        </p:nvSpPr>
        <p:spPr>
          <a:xfrm>
            <a:off x="5212079" y="28575"/>
            <a:ext cx="393192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5" name="Picture 7">
            <a:extLst>
              <a:ext uri="{FF2B5EF4-FFF2-40B4-BE49-F238E27FC236}">
                <a16:creationId xmlns:a16="http://schemas.microsoft.com/office/drawing/2014/main" id="{3C71976B-7D2D-4365-938A-F21A1B4EF3AD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483" b="66571"/>
          <a:stretch/>
        </p:blipFill>
        <p:spPr bwMode="auto">
          <a:xfrm>
            <a:off x="685800" y="1123950"/>
            <a:ext cx="2010094" cy="157482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17DCD58-62A4-4700-A20E-EBF30916C545}"/>
              </a:ext>
            </a:extLst>
          </p:cNvPr>
          <p:cNvSpPr txBox="1"/>
          <p:nvPr/>
        </p:nvSpPr>
        <p:spPr>
          <a:xfrm>
            <a:off x="538571" y="895350"/>
            <a:ext cx="4191000" cy="40441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2000" b="1" spc="-10" dirty="0">
                <a:solidFill>
                  <a:srgbClr val="00799F"/>
                </a:solidFill>
                <a:latin typeface="Calibri"/>
                <a:ea typeface="+mj-ea"/>
                <a:cs typeface="Calibri"/>
              </a:rPr>
              <a:t>Þvagpokar</a:t>
            </a:r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endParaRPr lang="sv-SE" dirty="0"/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endParaRPr lang="sv-SE" sz="110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Mjúkt frárennslisrör sem gefur aukið öryggi og þægindi og passar við mismunandi týpur af þvagpokum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Fleiri hólf í pokanum dreifa þvagi jafnt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Bakventill sem hindrar að þvagið fari tilbaka.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Þægilegt og mjúkt efni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Fljótþurrkandi efni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Pokinn einnig til í litlum stærðum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1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Örugg lokun á pokanum.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4107801-E3E0-4465-9E28-1AB8748324D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5065394" y="209550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215053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object 9"/>
          <p:cNvSpPr txBox="1"/>
          <p:nvPr/>
        </p:nvSpPr>
        <p:spPr>
          <a:xfrm>
            <a:off x="3936146" y="285750"/>
            <a:ext cx="1570990" cy="361315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sz="2200" b="1" spc="-30" dirty="0">
                <a:solidFill>
                  <a:srgbClr val="00799F"/>
                </a:solidFill>
                <a:latin typeface="Calibri"/>
                <a:cs typeface="Calibri"/>
              </a:rPr>
              <a:t>Aukahlutir</a:t>
            </a:r>
            <a:endParaRPr sz="2200" dirty="0">
              <a:latin typeface="Calibri"/>
              <a:cs typeface="Calibri"/>
            </a:endParaRPr>
          </a:p>
        </p:txBody>
      </p:sp>
      <p:pic>
        <p:nvPicPr>
          <p:cNvPr id="6" name="Picture 5" descr="Chart, sunburst chart&#10;&#10;Description automatically generated">
            <a:extLst>
              <a:ext uri="{FF2B5EF4-FFF2-40B4-BE49-F238E27FC236}">
                <a16:creationId xmlns:a16="http://schemas.microsoft.com/office/drawing/2014/main" id="{0EA9B71F-800A-4CF3-B104-BCA44CC3B694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65608" y="833412"/>
            <a:ext cx="1112963" cy="1047750"/>
          </a:xfrm>
          <a:prstGeom prst="rect">
            <a:avLst/>
          </a:prstGeom>
        </p:spPr>
      </p:pic>
      <p:pic>
        <p:nvPicPr>
          <p:cNvPr id="13" name="Picture 12">
            <a:extLst>
              <a:ext uri="{FF2B5EF4-FFF2-40B4-BE49-F238E27FC236}">
                <a16:creationId xmlns:a16="http://schemas.microsoft.com/office/drawing/2014/main" id="{106961AE-62AA-4D3F-A69B-A627C121AFFA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86217" y="953685"/>
            <a:ext cx="1575425" cy="1180094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874E1242-A1A1-4223-8CA4-817A46166CF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3550" t="30777" r="26269" b="18980"/>
          <a:stretch/>
        </p:blipFill>
        <p:spPr>
          <a:xfrm flipH="1">
            <a:off x="7175911" y="466407"/>
            <a:ext cx="914401" cy="685800"/>
          </a:xfrm>
          <a:prstGeom prst="rect">
            <a:avLst/>
          </a:prstGeom>
        </p:spPr>
      </p:pic>
      <p:sp>
        <p:nvSpPr>
          <p:cNvPr id="15" name="Title 5">
            <a:extLst>
              <a:ext uri="{FF2B5EF4-FFF2-40B4-BE49-F238E27FC236}">
                <a16:creationId xmlns:a16="http://schemas.microsoft.com/office/drawing/2014/main" id="{0D7B905A-0E3E-4567-87BA-3E281B104F81}"/>
              </a:ext>
            </a:extLst>
          </p:cNvPr>
          <p:cNvSpPr txBox="1">
            <a:spLocks/>
          </p:cNvSpPr>
          <p:nvPr/>
        </p:nvSpPr>
        <p:spPr>
          <a:xfrm>
            <a:off x="222142" y="591391"/>
            <a:ext cx="969779" cy="1325928"/>
          </a:xfrm>
          <a:prstGeom prst="rect">
            <a:avLst/>
          </a:prstGeom>
        </p:spPr>
        <p:txBody>
          <a:bodyPr/>
          <a:lstStyle>
            <a:lvl1pPr>
              <a:defRPr>
                <a:latin typeface="+mj-lt"/>
                <a:ea typeface="+mj-ea"/>
                <a:cs typeface="+mj-cs"/>
              </a:defRPr>
            </a:lvl1pPr>
          </a:lstStyle>
          <a:p>
            <a:endParaRPr lang="en-GB" sz="1400" spc="-10" dirty="0">
              <a:solidFill>
                <a:srgbClr val="00799F"/>
              </a:solidFill>
              <a:latin typeface="+mn-lt"/>
              <a:ea typeface="+mn-ea"/>
              <a:cs typeface="Calibri"/>
            </a:endParaRPr>
          </a:p>
        </p:txBody>
      </p:sp>
      <p:sp>
        <p:nvSpPr>
          <p:cNvPr id="16" name="Title 5">
            <a:extLst>
              <a:ext uri="{FF2B5EF4-FFF2-40B4-BE49-F238E27FC236}">
                <a16:creationId xmlns:a16="http://schemas.microsoft.com/office/drawing/2014/main" id="{874AD5CE-D9A0-4783-A133-569E3EDAEB32}"/>
              </a:ext>
            </a:extLst>
          </p:cNvPr>
          <p:cNvSpPr txBox="1">
            <a:spLocks/>
          </p:cNvSpPr>
          <p:nvPr/>
        </p:nvSpPr>
        <p:spPr>
          <a:xfrm>
            <a:off x="7824815" y="675929"/>
            <a:ext cx="1245285" cy="430887"/>
          </a:xfrm>
          <a:prstGeom prst="rect">
            <a:avLst/>
          </a:prstGeom>
        </p:spPr>
        <p:txBody>
          <a:bodyPr/>
          <a:lstStyle>
            <a:defPPr>
              <a:defRPr lang="fi-FI"/>
            </a:defPPr>
            <a:lvl1pPr>
              <a:defRPr sz="1400" spc="-10">
                <a:solidFill>
                  <a:srgbClr val="00799F"/>
                </a:solidFill>
                <a:cs typeface="Calibri"/>
              </a:defRPr>
            </a:lvl1pPr>
          </a:lstStyle>
          <a:p>
            <a:endParaRPr lang="en-GB" dirty="0"/>
          </a:p>
        </p:txBody>
      </p:sp>
      <p:pic>
        <p:nvPicPr>
          <p:cNvPr id="18" name="Picture 6">
            <a:extLst>
              <a:ext uri="{FF2B5EF4-FFF2-40B4-BE49-F238E27FC236}">
                <a16:creationId xmlns:a16="http://schemas.microsoft.com/office/drawing/2014/main" id="{8542B9BE-6C1A-4DAA-B4EA-B04A8BCD9805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8"/>
          <a:stretch/>
        </p:blipFill>
        <p:spPr bwMode="auto">
          <a:xfrm>
            <a:off x="3976906" y="1657350"/>
            <a:ext cx="1501817" cy="89269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9" name="Picture 3" descr="Stomahesive_Pasta_frilagd.jpg">
            <a:extLst>
              <a:ext uri="{FF2B5EF4-FFF2-40B4-BE49-F238E27FC236}">
                <a16:creationId xmlns:a16="http://schemas.microsoft.com/office/drawing/2014/main" id="{56EC081C-6D65-43BB-B97D-188043DF4743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8928" y="747989"/>
            <a:ext cx="1193358" cy="1703997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0" name="Picture 7" descr="25535_Puder_frilagd.jpg">
            <a:extLst>
              <a:ext uri="{FF2B5EF4-FFF2-40B4-BE49-F238E27FC236}">
                <a16:creationId xmlns:a16="http://schemas.microsoft.com/office/drawing/2014/main" id="{98929370-50C1-491D-A526-B90E998EA17B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7767" y="2973649"/>
            <a:ext cx="1122024" cy="1421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1" name="Picture 8" descr="pasted-image.tif">
            <a:extLst>
              <a:ext uri="{FF2B5EF4-FFF2-40B4-BE49-F238E27FC236}">
                <a16:creationId xmlns:a16="http://schemas.microsoft.com/office/drawing/2014/main" id="{490A159D-B65F-4C6F-8D66-013E5DE058B8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1959" y="2255489"/>
            <a:ext cx="989430" cy="15705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23" name="Picture 2">
            <a:extLst>
              <a:ext uri="{FF2B5EF4-FFF2-40B4-BE49-F238E27FC236}">
                <a16:creationId xmlns:a16="http://schemas.microsoft.com/office/drawing/2014/main" id="{59B6AB53-2947-4C9B-AB37-B13457865E0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8"/>
          <a:stretch/>
        </p:blipFill>
        <p:spPr bwMode="auto">
          <a:xfrm>
            <a:off x="6629400" y="2527457"/>
            <a:ext cx="2514600" cy="20725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5">
            <a:extLst>
              <a:ext uri="{FF2B5EF4-FFF2-40B4-BE49-F238E27FC236}">
                <a16:creationId xmlns:a16="http://schemas.microsoft.com/office/drawing/2014/main" id="{6DF544F9-AC70-4E29-8A9E-DC002A8FC8EE}"/>
              </a:ext>
            </a:extLst>
          </p:cNvPr>
          <p:cNvPicPr>
            <a:picLocks noChangeAspect="1"/>
          </p:cNvPicPr>
          <p:nvPr/>
        </p:nvPicPr>
        <p:blipFill rotWithShape="1"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9741" t="30601" r="31760" b="31075"/>
          <a:stretch/>
        </p:blipFill>
        <p:spPr>
          <a:xfrm>
            <a:off x="8091197" y="243364"/>
            <a:ext cx="791385" cy="590048"/>
          </a:xfrm>
          <a:prstGeom prst="rect">
            <a:avLst/>
          </a:prstGeom>
        </p:spPr>
      </p:pic>
      <p:pic>
        <p:nvPicPr>
          <p:cNvPr id="28" name="Picture 27" descr="A picture containing indoor, skin cream&#10;&#10;Description automatically generated">
            <a:extLst>
              <a:ext uri="{FF2B5EF4-FFF2-40B4-BE49-F238E27FC236}">
                <a16:creationId xmlns:a16="http://schemas.microsoft.com/office/drawing/2014/main" id="{208AD2B9-A93B-490F-910D-901F598995CC}"/>
              </a:ext>
            </a:extLst>
          </p:cNvPr>
          <p:cNvPicPr>
            <a:picLocks noChangeAspect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25436" y="929459"/>
            <a:ext cx="1079990" cy="1151369"/>
          </a:xfrm>
          <a:prstGeom prst="rect">
            <a:avLst/>
          </a:prstGeom>
        </p:spPr>
      </p:pic>
      <p:pic>
        <p:nvPicPr>
          <p:cNvPr id="2048" name="Picture 2047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31CA0FA8-8EFA-48AC-AC56-7734DD3451A5}"/>
              </a:ext>
            </a:extLst>
          </p:cNvPr>
          <p:cNvPicPr>
            <a:picLocks noChangeAspect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46882" y="2726732"/>
            <a:ext cx="2880920" cy="1674048"/>
          </a:xfrm>
          <a:prstGeom prst="rect">
            <a:avLst/>
          </a:prstGeom>
        </p:spPr>
      </p:pic>
      <p:sp>
        <p:nvSpPr>
          <p:cNvPr id="22" name="object 3">
            <a:extLst>
              <a:ext uri="{FF2B5EF4-FFF2-40B4-BE49-F238E27FC236}">
                <a16:creationId xmlns:a16="http://schemas.microsoft.com/office/drawing/2014/main" id="{72867CCB-BA3C-4B33-A36F-347E88C3BCB9}"/>
              </a:ext>
            </a:extLst>
          </p:cNvPr>
          <p:cNvSpPr/>
          <p:nvPr/>
        </p:nvSpPr>
        <p:spPr>
          <a:xfrm>
            <a:off x="7767066" y="4692396"/>
            <a:ext cx="1192486" cy="247649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B25E887-52C7-4BCB-9AA9-E5D3D80FD245}"/>
              </a:ext>
            </a:extLst>
          </p:cNvPr>
          <p:cNvPicPr>
            <a:picLocks noChangeAspect="1"/>
          </p:cNvPicPr>
          <p:nvPr/>
        </p:nvPicPr>
        <p:blipFill>
          <a:blip r:embed="rId14"/>
          <a:stretch>
            <a:fillRect/>
          </a:stretch>
        </p:blipFill>
        <p:spPr>
          <a:xfrm>
            <a:off x="1379791" y="4395511"/>
            <a:ext cx="1543068" cy="6903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8747581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58529"/>
            <a:ext cx="7883456" cy="430887"/>
          </a:xfrm>
        </p:spPr>
        <p:txBody>
          <a:bodyPr/>
          <a:lstStyle/>
          <a:p>
            <a:r>
              <a:rPr lang="sv-FI" i="0" dirty="0"/>
              <a:t>Ease™ Strips hálfmáni/ræmur   </a:t>
            </a:r>
            <a:r>
              <a:rPr lang="sv-FI" i="0" dirty="0">
                <a:solidFill>
                  <a:srgbClr val="00B050"/>
                </a:solidFill>
              </a:rPr>
              <a:t>NÝTT!!!</a:t>
            </a:r>
            <a:endParaRPr lang="en-GB" i="0" dirty="0">
              <a:solidFill>
                <a:srgbClr val="00B050"/>
              </a:solidFill>
            </a:endParaRPr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678" y="1282758"/>
            <a:ext cx="4399522" cy="2660568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defRPr/>
            </a:pPr>
            <a:r>
              <a:rPr lang="sv-FI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ease™ Strips er hálfmáni sem heldur eða styður við stómaplötu.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defRPr/>
            </a:pP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Hægt að nota </a:t>
            </a:r>
            <a:r>
              <a:rPr lang="sv-FI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ofan</a:t>
            </a: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 á plötuna fyrir extra öryggi eða </a:t>
            </a:r>
            <a:r>
              <a:rPr lang="sv-FI" sz="1600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undir </a:t>
            </a: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plötuna sem húðvörn.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defRPr/>
            </a:pP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Hjálpar til við að ytri kantar á plötu losni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defRPr/>
            </a:pP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Gefur aukið öryggi þegar þú svitnar eða þér er heitt, t.d þegar þú hreyfir þig. </a:t>
            </a:r>
          </a:p>
        </p:txBody>
      </p:sp>
      <p:pic>
        <p:nvPicPr>
          <p:cNvPr id="8" name="Picture 8">
            <a:extLst>
              <a:ext uri="{FF2B5EF4-FFF2-40B4-BE49-F238E27FC236}">
                <a16:creationId xmlns:a16="http://schemas.microsoft.com/office/drawing/2014/main" id="{12043850-3A05-427D-A364-8575DBF8C209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24660" t="28864" r="21965" b="22881"/>
          <a:stretch/>
        </p:blipFill>
        <p:spPr>
          <a:xfrm>
            <a:off x="5374422" y="1581150"/>
            <a:ext cx="1787479" cy="1210509"/>
          </a:xfrm>
          <a:prstGeom prst="rect">
            <a:avLst/>
          </a:prstGeom>
        </p:spPr>
      </p:pic>
      <p:pic>
        <p:nvPicPr>
          <p:cNvPr id="9" name="Picture 7">
            <a:extLst>
              <a:ext uri="{FF2B5EF4-FFF2-40B4-BE49-F238E27FC236}">
                <a16:creationId xmlns:a16="http://schemas.microsoft.com/office/drawing/2014/main" id="{0A5C40F3-E914-439A-9A82-760C5B5057FB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814" t="23435" r="26230" b="15258"/>
          <a:stretch/>
        </p:blipFill>
        <p:spPr>
          <a:xfrm flipH="1">
            <a:off x="6824435" y="768039"/>
            <a:ext cx="1744821" cy="1608866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5B32D8B-B7B1-4E85-AFBC-AE64D72AD5F4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38585" y="3257550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4633651"/>
      </p:ext>
    </p:extLst>
  </p:cSld>
  <p:clrMapOvr>
    <a:masterClrMapping/>
  </p:clrMapOvr>
  <p:transition spd="med">
    <p:fade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73A4191-F612-4993-AACE-572B9A360AB9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640628" y="1690297"/>
            <a:ext cx="5865634" cy="2015936"/>
          </a:xfrm>
        </p:spPr>
        <p:txBody>
          <a:bodyPr/>
          <a:lstStyle/>
          <a:p>
            <a:pPr marL="285750" indent="-285750" defTabSz="685617">
              <a:spcBef>
                <a:spcPts val="750"/>
              </a:spcBef>
              <a:buClr>
                <a:srgbClr val="61C0E4"/>
              </a:buClr>
              <a:buFont typeface="Arial" panose="020B0604020202020204" pitchFamily="34" charset="0"/>
              <a:buChar char="•"/>
              <a:defRPr/>
            </a:pP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Vatnsfráhrindandi og lyktarfráhrindandi</a:t>
            </a:r>
          </a:p>
          <a:p>
            <a:pPr marL="285750" indent="-285750" defTabSz="685617">
              <a:spcBef>
                <a:spcPts val="750"/>
              </a:spcBef>
              <a:buClr>
                <a:srgbClr val="61C0E4"/>
              </a:buClr>
              <a:buFont typeface="Arial" panose="020B0604020202020204" pitchFamily="34" charset="0"/>
              <a:buChar char="•"/>
              <a:defRPr/>
            </a:pP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Þegar límið þornar kemur hálfmáninn í veg fyrir að límið þorni upp , verði hart og valdi húð óþægindum. </a:t>
            </a:r>
          </a:p>
          <a:p>
            <a:pPr marL="285750" indent="-285750" defTabSz="685617">
              <a:spcBef>
                <a:spcPts val="750"/>
              </a:spcBef>
              <a:buClr>
                <a:srgbClr val="61C0E4"/>
              </a:buClr>
              <a:buFont typeface="Arial" panose="020B0604020202020204" pitchFamily="34" charset="0"/>
              <a:buChar char="•"/>
              <a:defRPr/>
            </a:pP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Hálfmáninn er einnig sniðug lausn til að vernda viðkvæma húð undir stómaplötu til að koma í veg fyrir óþægindi og roða.</a:t>
            </a:r>
            <a:endParaRPr lang="en-US" sz="1800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285750" indent="-285750" defTabSz="685617">
              <a:spcBef>
                <a:spcPts val="750"/>
              </a:spcBef>
              <a:buClr>
                <a:srgbClr val="61C0E4"/>
              </a:buClr>
              <a:buFont typeface="Arial" panose="020B0604020202020204" pitchFamily="34" charset="0"/>
              <a:buChar char="•"/>
              <a:defRPr/>
            </a:pPr>
            <a:r>
              <a:rPr lang="sv-FI" sz="16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Notkun allt að 72 tímar</a:t>
            </a:r>
          </a:p>
          <a:p>
            <a:endParaRPr lang="is-IS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C1489444-C122-40BF-BB0B-225E431B7EF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19200" y="478028"/>
            <a:ext cx="5638800" cy="430887"/>
          </a:xfrm>
        </p:spPr>
        <p:txBody>
          <a:bodyPr/>
          <a:lstStyle/>
          <a:p>
            <a:r>
              <a:rPr lang="sv-FI" i="0" dirty="0"/>
              <a:t>Ease™ Strips hálfmáni/ræmur  </a:t>
            </a:r>
            <a:r>
              <a:rPr lang="sv-FI" i="0" dirty="0">
                <a:solidFill>
                  <a:srgbClr val="00B050"/>
                </a:solidFill>
              </a:rPr>
              <a:t>NÝTT!!!</a:t>
            </a:r>
            <a:endParaRPr lang="is-IS" dirty="0">
              <a:solidFill>
                <a:srgbClr val="00B050"/>
              </a:solidFill>
            </a:endParaRP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61C0AD2A-954C-4B8E-8C59-906F36102D8D}"/>
              </a:ext>
            </a:extLst>
          </p:cNvPr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05600" y="939374"/>
            <a:ext cx="2004962" cy="1501845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C6B6D2AC-394B-4571-B2DC-677C054009C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791200" y="3868674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42498366"/>
      </p:ext>
    </p:extLst>
  </p:cSld>
  <p:clrMapOvr>
    <a:masterClrMapping/>
  </p:clrMapOvr>
  <p:transition spd="med">
    <p:fade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678" y="366413"/>
            <a:ext cx="7883456" cy="430887"/>
          </a:xfrm>
        </p:spPr>
        <p:txBody>
          <a:bodyPr/>
          <a:lstStyle/>
          <a:p>
            <a:r>
              <a:rPr lang="da-DK" i="0" dirty="0"/>
              <a:t>Stomahesive</a:t>
            </a:r>
            <a:r>
              <a:rPr lang="da-DK" i="0" baseline="30000" dirty="0"/>
              <a:t>®</a:t>
            </a:r>
            <a:r>
              <a:rPr lang="da-DK" i="0" dirty="0"/>
              <a:t> Seal þéttihringur</a:t>
            </a:r>
            <a:endParaRPr lang="en-GB" i="0" dirty="0"/>
          </a:p>
        </p:txBody>
      </p:sp>
      <p:pic>
        <p:nvPicPr>
          <p:cNvPr id="4" name="Content Placeholder 6"/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056" t="21795"/>
          <a:stretch/>
        </p:blipFill>
        <p:spPr bwMode="auto">
          <a:xfrm>
            <a:off x="4431186" y="1899859"/>
            <a:ext cx="4712814" cy="3266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Content Placeholder 5"/>
          <p:cNvSpPr txBox="1">
            <a:spLocks/>
          </p:cNvSpPr>
          <p:nvPr/>
        </p:nvSpPr>
        <p:spPr>
          <a:xfrm>
            <a:off x="629678" y="1228826"/>
            <a:ext cx="2913891" cy="3107289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sv-SE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ConvaTec Stomahesive</a:t>
            </a:r>
            <a:r>
              <a:rPr lang="sv-SE" sz="1285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®</a:t>
            </a:r>
            <a:r>
              <a:rPr lang="sv-SE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 Seal þéttihringir er einföld og áhrifarík lausn til þess að vernda húðina í kringum stómað. </a:t>
            </a:r>
            <a:b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</a:b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Mótanlegur eftir þörfum 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Bólgnar upp eftir viðkomu raka og gefur örugga þéttingu.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Minnkar líkur á leka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Hægt að klippa til og setja saman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Hægt að nota með Stomahesive pasta kremi</a:t>
            </a:r>
          </a:p>
        </p:txBody>
      </p:sp>
      <p:pic>
        <p:nvPicPr>
          <p:cNvPr id="7" name="Picture 6" descr="Chart, sunburst chart&#10;&#10;Description automatically generated">
            <a:extLst>
              <a:ext uri="{FF2B5EF4-FFF2-40B4-BE49-F238E27FC236}">
                <a16:creationId xmlns:a16="http://schemas.microsoft.com/office/drawing/2014/main" id="{52126453-383F-459E-BAAE-65DD96BCD6A7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14924" y="1047750"/>
            <a:ext cx="1112963" cy="104775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4815BF4E-DD50-46C7-A7FF-71F30C0017DB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305322" y="311525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19034244"/>
      </p:ext>
    </p:extLst>
  </p:cSld>
  <p:clrMapOvr>
    <a:masterClrMapping/>
  </p:clrMapOvr>
  <p:transition spd="med">
    <p:fade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62975" y="438150"/>
            <a:ext cx="7883456" cy="430887"/>
          </a:xfrm>
        </p:spPr>
        <p:txBody>
          <a:bodyPr/>
          <a:lstStyle/>
          <a:p>
            <a:r>
              <a:rPr lang="da-DK" i="0" dirty="0"/>
              <a:t>Niltac™ remover-límleysir</a:t>
            </a:r>
            <a:endParaRPr lang="en-GB" i="0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9678" y="1272478"/>
            <a:ext cx="4661532" cy="3567746"/>
          </a:xfrm>
          <a:prstGeom prst="rect">
            <a:avLst/>
          </a:prstGeom>
        </p:spPr>
        <p:txBody>
          <a:bodyPr vert="horz" lIns="68562" tIns="34281" rIns="68562" bIns="34281" rtlCol="0">
            <a:normAutofit fontScale="85000" lnSpcReduction="20000"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da-DK" sz="1575" dirty="0">
                <a:solidFill>
                  <a:srgbClr val="E7E6E6">
                    <a:lumMod val="25000"/>
                  </a:srgbClr>
                </a:solidFill>
                <a:latin typeface="Arial"/>
              </a:rPr>
              <a:t>Límlosandi sprey og klútar-100% silíkon</a:t>
            </a: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da-DK" sz="157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endParaRPr lang="da-DK" sz="157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575" dirty="0">
                <a:solidFill>
                  <a:srgbClr val="E7E6E6">
                    <a:lumMod val="25000"/>
                  </a:srgbClr>
                </a:solidFill>
                <a:latin typeface="Arial"/>
              </a:rPr>
              <a:t>Fljótþurrkandi og þægilegt að fjarlægja límdar stóma- og sáravörur 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575" dirty="0">
                <a:solidFill>
                  <a:srgbClr val="E7E6E6">
                    <a:lumMod val="25000"/>
                  </a:srgbClr>
                </a:solidFill>
                <a:latin typeface="Arial"/>
              </a:rPr>
              <a:t>Minnkar líkur á húðskaða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575" dirty="0">
                <a:solidFill>
                  <a:srgbClr val="E7E6E6">
                    <a:lumMod val="25000"/>
                  </a:srgbClr>
                </a:solidFill>
                <a:latin typeface="Arial"/>
              </a:rPr>
              <a:t>Minnkar óþægindi og verki við losun líms.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575" dirty="0">
                <a:solidFill>
                  <a:srgbClr val="E7E6E6">
                    <a:lumMod val="25000"/>
                  </a:srgbClr>
                </a:solidFill>
                <a:latin typeface="Arial"/>
              </a:rPr>
              <a:t>Þornar fljótt og skilur ekki eftir restar af líminu á húðinni.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575" dirty="0">
                <a:solidFill>
                  <a:srgbClr val="E7E6E6">
                    <a:lumMod val="25000"/>
                  </a:srgbClr>
                </a:solidFill>
                <a:latin typeface="Arial"/>
              </a:rPr>
              <a:t>Hefur ekki áhrif á festingu á nýrri plötu eða sáravörum.</a:t>
            </a: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da-DK" sz="157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 </a:t>
            </a: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en-US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7" name="Picture 2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0848"/>
          <a:stretch/>
        </p:blipFill>
        <p:spPr bwMode="auto">
          <a:xfrm>
            <a:off x="5190304" y="1885950"/>
            <a:ext cx="3953056" cy="32582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8BE6882-8E3F-447E-AC56-3EC67CD1EE4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80982" y="607664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07090156"/>
      </p:ext>
    </p:extLst>
  </p:cSld>
  <p:clrMapOvr>
    <a:masterClrMapping/>
  </p:clrMapOvr>
  <p:transition spd="med">
    <p:fade/>
  </p:transition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85800" y="387921"/>
            <a:ext cx="7883456" cy="430887"/>
          </a:xfrm>
        </p:spPr>
        <p:txBody>
          <a:bodyPr/>
          <a:lstStyle/>
          <a:p>
            <a:r>
              <a:rPr lang="da-DK" i="0" dirty="0"/>
              <a:t>Silesse™ húðvernd</a:t>
            </a:r>
            <a:endParaRPr lang="en-GB" i="0" dirty="0"/>
          </a:p>
        </p:txBody>
      </p:sp>
      <p:sp>
        <p:nvSpPr>
          <p:cNvPr id="4" name="Content Placeholder 2"/>
          <p:cNvSpPr txBox="1">
            <a:spLocks/>
          </p:cNvSpPr>
          <p:nvPr/>
        </p:nvSpPr>
        <p:spPr>
          <a:xfrm>
            <a:off x="629678" y="1249539"/>
            <a:ext cx="4124958" cy="3497718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Húðverndandi sprey og klútar sem eru 100% silikon </a:t>
            </a: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Býr til skjöld á húðinni til að vernda fyrir líkamsvökva og viðloðandi efnum</a:t>
            </a: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Viðvarandi áhrif í allt að 72 tíma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Þægilegt í notkun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Fljótþurrkandi </a:t>
            </a:r>
            <a:r>
              <a:rPr lang="sv-SE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– Getur límt á eftir nokkrar sekúndur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sv-SE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Engin uppsöfnun af lími- engin þörf að taka af rest</a:t>
            </a:r>
            <a:endParaRPr lang="da-DK" sz="1650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en-US" sz="1650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7" name="Picture 2047" descr="A picture containing text, toiletry&#10;&#10;Description automatically generated">
            <a:extLst>
              <a:ext uri="{FF2B5EF4-FFF2-40B4-BE49-F238E27FC236}">
                <a16:creationId xmlns:a16="http://schemas.microsoft.com/office/drawing/2014/main" id="{783047E9-C19E-414E-9E8D-9C131D401800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2647950"/>
            <a:ext cx="3372955" cy="1959960"/>
          </a:xfrm>
          <a:prstGeom prst="rect">
            <a:avLst/>
          </a:prstGeom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5BC4F17E-BD77-4CB7-B7C5-1622703F4535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096000" y="510142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25085853"/>
      </p:ext>
    </p:extLst>
  </p:cSld>
  <p:clrMapOvr>
    <a:masterClrMapping/>
  </p:clrMapOvr>
  <p:transition spd="med">
    <p:fade/>
  </p:transition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875437" y="3233804"/>
            <a:ext cx="1816861" cy="287866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 txBox="1"/>
          <p:nvPr/>
        </p:nvSpPr>
        <p:spPr>
          <a:xfrm>
            <a:off x="2719832" y="1699513"/>
            <a:ext cx="3703954" cy="973985"/>
          </a:xfrm>
          <a:prstGeom prst="rect">
            <a:avLst/>
          </a:prstGeom>
        </p:spPr>
        <p:txBody>
          <a:bodyPr vert="horz" wrap="square" lIns="0" tIns="50165" rIns="0" bIns="0" rtlCol="0">
            <a:spAutoFit/>
          </a:bodyPr>
          <a:lstStyle/>
          <a:p>
            <a:pPr marL="173355" marR="167005" algn="ctr">
              <a:lnSpc>
                <a:spcPts val="2380"/>
              </a:lnSpc>
              <a:spcBef>
                <a:spcPts val="395"/>
              </a:spcBef>
            </a:pP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Við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bjóðum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upp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á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stómavörur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og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aukahluti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til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að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koma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til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móts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við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þarfir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 </a:t>
            </a:r>
            <a:r>
              <a:rPr lang="en-US" sz="2200" spc="-40" dirty="0" err="1">
                <a:solidFill>
                  <a:srgbClr val="2A82AA"/>
                </a:solidFill>
                <a:latin typeface="Calibri"/>
                <a:cs typeface="Calibri"/>
              </a:rPr>
              <a:t>notandans</a:t>
            </a:r>
            <a:r>
              <a:rPr lang="en-US" sz="2200" spc="-40" dirty="0">
                <a:solidFill>
                  <a:srgbClr val="2A82AA"/>
                </a:solidFill>
                <a:latin typeface="Calibri"/>
                <a:cs typeface="Calibri"/>
              </a:rPr>
              <a:t>.</a:t>
            </a:r>
            <a:endParaRPr lang="en-US" sz="2200" dirty="0">
              <a:latin typeface="Calibri"/>
              <a:cs typeface="Calibri"/>
            </a:endParaRPr>
          </a:p>
        </p:txBody>
      </p:sp>
      <p:sp>
        <p:nvSpPr>
          <p:cNvPr id="4" name="object 4"/>
          <p:cNvSpPr/>
          <p:nvPr/>
        </p:nvSpPr>
        <p:spPr>
          <a:xfrm>
            <a:off x="3124200" y="590550"/>
            <a:ext cx="943355" cy="94868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8" name="object 8"/>
          <p:cNvSpPr/>
          <p:nvPr/>
        </p:nvSpPr>
        <p:spPr>
          <a:xfrm>
            <a:off x="875437" y="4149852"/>
            <a:ext cx="1905288" cy="367211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3" name="Picture 12" descr="C:\Users\cc17396\AppData\Local\Microsoft\Windows\INetCacheContent.Word\Colomate new logotype.png">
            <a:extLst>
              <a:ext uri="{FF2B5EF4-FFF2-40B4-BE49-F238E27FC236}">
                <a16:creationId xmlns:a16="http://schemas.microsoft.com/office/drawing/2014/main" id="{B2ED5D5A-F991-4CD4-BC38-5E4095D96814}"/>
              </a:ext>
            </a:extLst>
          </p:cNvPr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52039" y="3456387"/>
            <a:ext cx="953484" cy="471386"/>
          </a:xfrm>
          <a:prstGeom prst="rect">
            <a:avLst/>
          </a:prstGeom>
          <a:noFill/>
          <a:ln>
            <a:noFill/>
          </a:ln>
        </p:spPr>
      </p:pic>
      <p:pic>
        <p:nvPicPr>
          <p:cNvPr id="14" name="Picture 13" descr="C:\Users\cc17396\AppData\Local\Microsoft\Windows\INetCacheContent.Word\Ileomate new logotype.png">
            <a:extLst>
              <a:ext uri="{FF2B5EF4-FFF2-40B4-BE49-F238E27FC236}">
                <a16:creationId xmlns:a16="http://schemas.microsoft.com/office/drawing/2014/main" id="{2553B545-A6C0-43DA-9186-E7C4CFDA6674}"/>
              </a:ext>
            </a:extLst>
          </p:cNvPr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3676" y="3480794"/>
            <a:ext cx="942771" cy="492812"/>
          </a:xfrm>
          <a:prstGeom prst="rect">
            <a:avLst/>
          </a:prstGeom>
          <a:noFill/>
          <a:ln>
            <a:noFill/>
          </a:ln>
        </p:spPr>
      </p:pic>
      <p:pic>
        <p:nvPicPr>
          <p:cNvPr id="15" name="Picture 14" descr="C:\Users\cc17396\AppData\Local\Microsoft\Windows\INetCacheContent.Word\Uromate new logotype.png">
            <a:extLst>
              <a:ext uri="{FF2B5EF4-FFF2-40B4-BE49-F238E27FC236}">
                <a16:creationId xmlns:a16="http://schemas.microsoft.com/office/drawing/2014/main" id="{9D2B6781-A5DD-45FD-94D1-424A2583CE2E}"/>
              </a:ext>
            </a:extLst>
          </p:cNvPr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600" y="3471102"/>
            <a:ext cx="942771" cy="46067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F15D5F68-CCE7-4EE1-A2E0-FB18100032B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4228781" y="631506"/>
            <a:ext cx="1903506" cy="866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4367010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29678" y="349919"/>
            <a:ext cx="8285722" cy="430887"/>
          </a:xfrm>
        </p:spPr>
        <p:txBody>
          <a:bodyPr/>
          <a:lstStyle/>
          <a:p>
            <a:r>
              <a:rPr lang="da-DK" i="0" dirty="0"/>
              <a:t>Diamonds™ Lyktareyðir með ActiveOne™ lyktarstjórnun</a:t>
            </a:r>
            <a:endParaRPr lang="en-GB" i="0" dirty="0"/>
          </a:p>
        </p:txBody>
      </p:sp>
      <p:sp>
        <p:nvSpPr>
          <p:cNvPr id="5" name="Content Placeholder 5"/>
          <p:cNvSpPr txBox="1">
            <a:spLocks/>
          </p:cNvSpPr>
          <p:nvPr/>
        </p:nvSpPr>
        <p:spPr>
          <a:xfrm>
            <a:off x="629678" y="1222178"/>
            <a:ext cx="2913891" cy="3107289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Diamonds™ eru gelmyndandi pokar með ActiveONe lyktarstjórnun sem breytir fljótandi innihaldi í fast og minnkar eða eyðir loftmyndun og lykt.</a:t>
            </a: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sv-SE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da-DK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Minnkar líkur á leka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ActiveOne™ lyktarstjórnun</a:t>
            </a:r>
          </a:p>
          <a:p>
            <a:pPr marL="171404" indent="-171404" defTabSz="685617">
              <a:spcBef>
                <a:spcPts val="750"/>
              </a:spcBef>
              <a:buClr>
                <a:srgbClr val="61C0E4"/>
              </a:buClr>
              <a:buFont typeface="Wingdings" pitchFamily="2" charset="2"/>
              <a:buChar char="ü"/>
              <a:defRPr/>
            </a:pPr>
            <a:r>
              <a:rPr lang="da-DK" sz="1285" dirty="0">
                <a:solidFill>
                  <a:srgbClr val="E7E6E6">
                    <a:lumMod val="25000"/>
                  </a:srgbClr>
                </a:solidFill>
                <a:latin typeface="Arial"/>
              </a:rPr>
              <a:t>Fyrirbyggir að pokinn blási út</a:t>
            </a:r>
            <a:endParaRPr lang="en-US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073123" y="2017394"/>
            <a:ext cx="4070877" cy="3089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" name="Picture 6"/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568"/>
          <a:stretch/>
        </p:blipFill>
        <p:spPr bwMode="auto">
          <a:xfrm>
            <a:off x="3048000" y="3561957"/>
            <a:ext cx="2177066" cy="1294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FF632E55-9DE7-41C1-9EE7-D0D5D17CE4D7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6172200" y="1211693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4421415"/>
      </p:ext>
    </p:extLst>
  </p:cSld>
  <p:clrMapOvr>
    <a:masterClrMapping/>
  </p:clrMapOvr>
  <p:transition spd="med">
    <p:fade/>
  </p:transition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>
          <a:xfrm>
            <a:off x="630272" y="428284"/>
            <a:ext cx="7883456" cy="430887"/>
          </a:xfrm>
        </p:spPr>
        <p:txBody>
          <a:bodyPr/>
          <a:lstStyle/>
          <a:p>
            <a:r>
              <a:rPr lang="da-DK" i="0" dirty="0"/>
              <a:t>Stomahesive</a:t>
            </a:r>
            <a:r>
              <a:rPr lang="da-DK" i="0" baseline="30000" dirty="0"/>
              <a:t>® </a:t>
            </a:r>
            <a:r>
              <a:rPr lang="da-DK" i="0" dirty="0"/>
              <a:t>Krem og púður</a:t>
            </a:r>
            <a:endParaRPr lang="en-GB" i="0" dirty="0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737194" y="1366242"/>
            <a:ext cx="5831252" cy="3250044"/>
          </a:xfrm>
          <a:prstGeom prst="rect">
            <a:avLst/>
          </a:prstGeom>
        </p:spPr>
        <p:txBody>
          <a:bodyPr vert="horz" lIns="68562" tIns="34281" rIns="68562" bIns="34281" rtlCol="0">
            <a:norm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2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20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400" kern="1200">
                <a:solidFill>
                  <a:schemeClr val="bg2">
                    <a:lumMod val="2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en-US" sz="1285" b="1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Stomahesive</a:t>
            </a:r>
            <a:r>
              <a:rPr lang="en-US" sz="1285" b="1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®</a:t>
            </a:r>
            <a:r>
              <a:rPr lang="en-US" sz="1285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 Pasta	</a:t>
            </a:r>
            <a:r>
              <a:rPr lang="en-US" sz="1285" b="1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Stomahesive</a:t>
            </a:r>
            <a:r>
              <a:rPr lang="en-US" sz="1285" b="1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®</a:t>
            </a:r>
            <a:r>
              <a:rPr lang="en-US" sz="1285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 </a:t>
            </a:r>
            <a:r>
              <a:rPr lang="en-US" sz="1285" b="1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púður</a:t>
            </a:r>
            <a:r>
              <a:rPr lang="en-US" sz="1285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		</a:t>
            </a:r>
            <a:r>
              <a:rPr lang="en-US" sz="1285" b="1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Orabase</a:t>
            </a:r>
            <a:r>
              <a:rPr lang="en-US" sz="1285" b="1" dirty="0">
                <a:solidFill>
                  <a:srgbClr val="E7E6E6">
                    <a:lumMod val="25000"/>
                  </a:srgbClr>
                </a:solidFill>
                <a:latin typeface="Arial"/>
              </a:rPr>
              <a:t> </a:t>
            </a:r>
            <a:r>
              <a:rPr lang="en-US" sz="1285" b="1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®</a:t>
            </a:r>
            <a:endParaRPr lang="en-US" sz="1285" b="1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r>
              <a:rPr lang="en-US" sz="1285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Tub a 60 gr. 			</a:t>
            </a:r>
            <a:r>
              <a:rPr lang="en-US" sz="1285" baseline="30000" dirty="0" err="1">
                <a:solidFill>
                  <a:srgbClr val="E7E6E6">
                    <a:lumMod val="25000"/>
                  </a:srgbClr>
                </a:solidFill>
                <a:latin typeface="Arial"/>
              </a:rPr>
              <a:t>Förpackning</a:t>
            </a:r>
            <a:r>
              <a:rPr lang="en-US" sz="1285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 a 25 gr. 			Tub a 100 gr. </a:t>
            </a: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en-US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en-US" sz="1285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 marL="0" indent="0" defTabSz="685617">
              <a:spcBef>
                <a:spcPts val="750"/>
              </a:spcBef>
              <a:buClr>
                <a:srgbClr val="61C0E4"/>
              </a:buClr>
              <a:buNone/>
              <a:defRPr/>
            </a:pPr>
            <a:endParaRPr lang="en-US" sz="1650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pic>
        <p:nvPicPr>
          <p:cNvPr id="10" name="Picture 3" descr="Stomahesive_Pasta_frilagd.jpg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6879" y="1769154"/>
            <a:ext cx="1692628" cy="2416906"/>
          </a:xfrm>
          <a:prstGeom prst="rect">
            <a:avLst/>
          </a:prstGeom>
          <a:noFill/>
          <a:ln>
            <a:noFill/>
          </a:ln>
          <a:effectLst>
            <a:outerShdw dist="139700" dir="2700000" algn="ctr" rotWithShape="0">
              <a:srgbClr val="333333">
                <a:alpha val="64998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1" name="Picture 7" descr="25535_Puder_frilagd.jpg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38917" y="1965274"/>
            <a:ext cx="1591451" cy="201673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pic>
        <p:nvPicPr>
          <p:cNvPr id="12" name="Picture 8" descr="pasted-image.tif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8104" y="1754417"/>
            <a:ext cx="1403382" cy="222759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12700">
                <a:solidFill>
                  <a:srgbClr val="000000"/>
                </a:solidFill>
                <a:miter lim="0"/>
                <a:headEnd/>
                <a:tailEnd/>
              </a14:hiddenLine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726880" y="4161254"/>
            <a:ext cx="1623533" cy="5318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868" indent="-244868">
              <a:buClr>
                <a:srgbClr val="007597"/>
              </a:buClr>
              <a:buFont typeface="Wingdings" panose="05000000000000000000" pitchFamily="2" charset="2"/>
              <a:buChar char="ü"/>
            </a:pPr>
            <a:r>
              <a:rPr lang="da-DK" sz="1428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Hjálpar til að þétta í kringum stómað og verndar skaðaða húð.</a:t>
            </a:r>
            <a:endParaRPr lang="en-US" sz="1428" baseline="30000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2719578" y="4132265"/>
            <a:ext cx="2092517" cy="4585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44868" indent="-244868">
              <a:buClr>
                <a:srgbClr val="007597"/>
              </a:buClr>
              <a:buFont typeface="Wingdings" panose="05000000000000000000" pitchFamily="2" charset="2"/>
              <a:buChar char="ü"/>
            </a:pPr>
            <a:r>
              <a:rPr lang="da-DK" sz="1428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Frásogar raka frá rakri eða skaðaðri húð.</a:t>
            </a:r>
            <a:endParaRPr lang="en-US" sz="1428" dirty="0">
              <a:solidFill>
                <a:srgbClr val="E7E6E6">
                  <a:lumMod val="25000"/>
                </a:srgbClr>
              </a:solidFill>
              <a:latin typeface="Arial"/>
            </a:endParaRPr>
          </a:p>
        </p:txBody>
      </p:sp>
      <p:sp>
        <p:nvSpPr>
          <p:cNvPr id="15" name="TextBox 14"/>
          <p:cNvSpPr txBox="1"/>
          <p:nvPr/>
        </p:nvSpPr>
        <p:spPr>
          <a:xfrm>
            <a:off x="4812095" y="4132265"/>
            <a:ext cx="2216311" cy="53181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26491" indent="-197255">
              <a:buClr>
                <a:srgbClr val="007597"/>
              </a:buClr>
              <a:buFont typeface="Wingdings" panose="05000000000000000000" pitchFamily="2" charset="2"/>
              <a:buChar char="ü"/>
            </a:pPr>
            <a:r>
              <a:rPr lang="da-DK" sz="1428" baseline="30000" dirty="0">
                <a:solidFill>
                  <a:srgbClr val="E7E6E6">
                    <a:lumMod val="25000"/>
                  </a:srgbClr>
                </a:solidFill>
                <a:latin typeface="Arial"/>
              </a:rPr>
              <a:t>Notast til að jafna ójafna húð.</a:t>
            </a:r>
            <a:endParaRPr lang="en-US" sz="1428" dirty="0">
              <a:solidFill>
                <a:srgbClr val="E7E6E6">
                  <a:lumMod val="25000"/>
                </a:srgbClr>
              </a:solidFill>
              <a:latin typeface="Arial"/>
            </a:endParaRPr>
          </a:p>
          <a:p>
            <a:pPr>
              <a:buClr>
                <a:srgbClr val="007597"/>
              </a:buClr>
            </a:pPr>
            <a:r>
              <a:rPr lang="da-DK" sz="1428" dirty="0">
                <a:solidFill>
                  <a:prstClr val="black"/>
                </a:solidFill>
                <a:latin typeface="Arial"/>
                <a:cs typeface="Arial" pitchFamily="34" charset="0"/>
              </a:rPr>
              <a:t> </a:t>
            </a:r>
            <a:endParaRPr lang="en-US" sz="1428" dirty="0">
              <a:solidFill>
                <a:prstClr val="black"/>
              </a:solidFill>
              <a:latin typeface="Arial"/>
              <a:cs typeface="Arial" pitchFamily="34" charset="0"/>
            </a:endParaRP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B944474A-A81F-4890-BAA0-01D0F0020A80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6589578" y="2724150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54223617"/>
      </p:ext>
    </p:extLst>
  </p:cSld>
  <p:clrMapOvr>
    <a:masterClrMapping/>
  </p:clrMapOvr>
  <p:transition spd="med">
    <p:fade/>
  </p:transition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2" name="Rectangle 31">
            <a:extLst>
              <a:ext uri="{FF2B5EF4-FFF2-40B4-BE49-F238E27FC236}">
                <a16:creationId xmlns:a16="http://schemas.microsoft.com/office/drawing/2014/main" id="{3C3E5D51-F8E7-4DCA-AAE7-E43895B7DF6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2EF771D6-EF3A-4953-99F5-864FBDB44565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99011" y="2947728"/>
            <a:ext cx="2896470" cy="182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2700" kern="1200" dirty="0">
                <a:solidFill>
                  <a:schemeClr val="tx1"/>
                </a:solidFill>
                <a:latin typeface="+mj-lt"/>
                <a:cs typeface="+mj-cs"/>
              </a:rPr>
              <a:t>Eakin </a:t>
            </a:r>
            <a:r>
              <a:rPr lang="en-US" sz="2700" kern="1200" dirty="0" err="1">
                <a:solidFill>
                  <a:schemeClr val="tx1"/>
                </a:solidFill>
                <a:latin typeface="+mj-lt"/>
                <a:cs typeface="+mj-cs"/>
              </a:rPr>
              <a:t>stómavörur</a:t>
            </a:r>
            <a:endParaRPr lang="en-US" sz="2700" kern="1200" dirty="0">
              <a:solidFill>
                <a:schemeClr val="tx1"/>
              </a:solidFill>
              <a:latin typeface="+mj-lt"/>
              <a:cs typeface="+mj-cs"/>
            </a:endParaRPr>
          </a:p>
        </p:txBody>
      </p:sp>
      <p:sp>
        <p:nvSpPr>
          <p:cNvPr id="34" name="Rectangle 33">
            <a:extLst>
              <a:ext uri="{FF2B5EF4-FFF2-40B4-BE49-F238E27FC236}">
                <a16:creationId xmlns:a16="http://schemas.microsoft.com/office/drawing/2014/main" id="{95C8260E-968F-44E8-A823-ABB43131192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4000" cy="649386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Rectangle 35">
            <a:extLst>
              <a:ext uri="{FF2B5EF4-FFF2-40B4-BE49-F238E27FC236}">
                <a16:creationId xmlns:a16="http://schemas.microsoft.com/office/drawing/2014/main" id="{2C1BBA94-3F40-40AA-8BB9-E69E25E537C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88416" y="0"/>
            <a:ext cx="8423809" cy="2668386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8B0F85D3-6A13-4C96-9644-EB6C8819DD54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644" y="285577"/>
            <a:ext cx="1249208" cy="210849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C7B4DBA4-39BC-4F03-B59C-8CE53F2590E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704679" y="285576"/>
            <a:ext cx="1776402" cy="2108490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89411E17-237C-4A20-AB78-D993B0877859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736664" y="1075745"/>
            <a:ext cx="1886262" cy="528153"/>
          </a:xfrm>
          <a:prstGeom prst="rect">
            <a:avLst/>
          </a:prstGeom>
        </p:spPr>
      </p:pic>
      <p:sp>
        <p:nvSpPr>
          <p:cNvPr id="38" name="Rectangle 37">
            <a:extLst>
              <a:ext uri="{FF2B5EF4-FFF2-40B4-BE49-F238E27FC236}">
                <a16:creationId xmlns:a16="http://schemas.microsoft.com/office/drawing/2014/main" id="{FE43805F-24A6-46A4-B19B-54F28347355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rot="5400000" flipH="1">
            <a:off x="2726510" y="3844550"/>
            <a:ext cx="1645920" cy="34289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09FB038-AC6E-4B92-B91F-06A94020C2D5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3872039" y="2947728"/>
            <a:ext cx="4940186" cy="1827933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b="0" i="0" dirty="0">
                <a:solidFill>
                  <a:schemeClr val="tx1"/>
                </a:solidFill>
                <a:effectLst/>
                <a:latin typeface="Raleway" panose="020B0604020202020204" pitchFamily="2" charset="0"/>
              </a:rPr>
              <a:t>Eakin sérhæfir sig í framleiðslu á stómavörum með sérstaka áherslu á húðverndandi lausnir fyrir stómaþegar til að fyrirbyggja húðvandamál.</a:t>
            </a: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is-IS" b="0" i="0" dirty="0">
                <a:solidFill>
                  <a:schemeClr val="tx1"/>
                </a:solidFill>
                <a:effectLst/>
                <a:latin typeface="Raleway" panose="020B0604020202020204" pitchFamily="2" charset="0"/>
              </a:rPr>
              <a:t> Markmið þeirra er ætíð að bæta lífsgæði stómaþega með miklu úrvali af þéttihringjum ásamt húðverndandi stómaplötum/pokum.</a:t>
            </a:r>
            <a:endParaRPr lang="en-US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8D3848-E18A-4F24-B969-5CAE89AED26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407443" y="164355"/>
            <a:ext cx="1156800" cy="517516"/>
          </a:xfrm>
          <a:prstGeom prst="rect">
            <a:avLst/>
          </a:prstGeom>
        </p:spPr>
      </p:pic>
      <p:pic>
        <p:nvPicPr>
          <p:cNvPr id="14" name="Picture 13">
            <a:extLst>
              <a:ext uri="{FF2B5EF4-FFF2-40B4-BE49-F238E27FC236}">
                <a16:creationId xmlns:a16="http://schemas.microsoft.com/office/drawing/2014/main" id="{7301E6BE-052C-400B-8C35-5FD4414C318A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4664240" y="651187"/>
            <a:ext cx="1824442" cy="1319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0216932"/>
      </p:ext>
    </p:extLst>
  </p:cSld>
  <p:clrMapOvr>
    <a:masterClrMapping/>
  </p:clrMapOvr>
  <p:transition spd="med">
    <p:fade/>
  </p:transition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2" name="Rectangle 11">
            <a:extLst>
              <a:ext uri="{FF2B5EF4-FFF2-40B4-BE49-F238E27FC236}">
                <a16:creationId xmlns:a16="http://schemas.microsoft.com/office/drawing/2014/main" id="{AAAE94E3-A7DB-4868-B1E3-E49703488B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9143999" cy="5143023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92C1C3DB-D595-44BA-8020-D7D436E4D0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42170" y="642135"/>
            <a:ext cx="3959556" cy="846051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algn="l" rtl="0">
              <a:lnSpc>
                <a:spcPct val="90000"/>
              </a:lnSpc>
              <a:spcBef>
                <a:spcPct val="0"/>
              </a:spcBef>
            </a:pPr>
            <a:r>
              <a:rPr lang="en-US" sz="2600" kern="1200" dirty="0">
                <a:solidFill>
                  <a:schemeClr val="tx1"/>
                </a:solidFill>
                <a:latin typeface="+mj-lt"/>
                <a:cs typeface="+mj-cs"/>
              </a:rPr>
              <a:t>Eakin free seal </a:t>
            </a:r>
            <a:r>
              <a:rPr lang="en-US" sz="2600" kern="1200" dirty="0" err="1">
                <a:solidFill>
                  <a:schemeClr val="tx1"/>
                </a:solidFill>
                <a:latin typeface="+mj-lt"/>
                <a:cs typeface="+mj-cs"/>
              </a:rPr>
              <a:t>þéttihringur</a:t>
            </a:r>
            <a:r>
              <a:rPr lang="en-US" sz="2600" kern="1200" dirty="0">
                <a:solidFill>
                  <a:schemeClr val="tx1"/>
                </a:solidFill>
                <a:latin typeface="+mj-lt"/>
                <a:cs typeface="+mj-cs"/>
              </a:rPr>
              <a:t> </a:t>
            </a:r>
            <a:r>
              <a:rPr lang="en-US" sz="2600" kern="1200" dirty="0">
                <a:solidFill>
                  <a:srgbClr val="00B050"/>
                </a:solidFill>
                <a:latin typeface="+mj-lt"/>
                <a:cs typeface="+mj-cs"/>
              </a:rPr>
              <a:t>NÝTT!!! </a:t>
            </a:r>
            <a:r>
              <a:rPr lang="en-US" sz="1300" b="1" kern="1200" dirty="0">
                <a:solidFill>
                  <a:schemeClr val="tx1"/>
                </a:solidFill>
                <a:latin typeface="+mj-lt"/>
                <a:cs typeface="+mj-cs"/>
              </a:rPr>
              <a:t>(</a:t>
            </a:r>
            <a:r>
              <a:rPr lang="en-US" sz="1300" b="1" kern="1200" dirty="0" err="1">
                <a:solidFill>
                  <a:schemeClr val="tx1"/>
                </a:solidFill>
                <a:latin typeface="+mj-lt"/>
                <a:cs typeface="+mj-cs"/>
              </a:rPr>
              <a:t>vörunúmer</a:t>
            </a:r>
            <a:r>
              <a:rPr lang="en-US" sz="1300" b="1" kern="1200" dirty="0">
                <a:solidFill>
                  <a:schemeClr val="tx1"/>
                </a:solidFill>
                <a:latin typeface="+mj-lt"/>
                <a:cs typeface="+mj-cs"/>
              </a:rPr>
              <a:t>: EA-839007)</a:t>
            </a:r>
          </a:p>
        </p:txBody>
      </p:sp>
      <p:grpSp>
        <p:nvGrpSpPr>
          <p:cNvPr id="14" name="Group 13">
            <a:extLst>
              <a:ext uri="{FF2B5EF4-FFF2-40B4-BE49-F238E27FC236}">
                <a16:creationId xmlns:a16="http://schemas.microsoft.com/office/drawing/2014/main" id="{1DE889C7-FAD6-4397-98E2-05D50348445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GrpSpPr>
            <a:grpSpLocks noGrp="1" noUngrp="1" noRot="1" noChangeAspect="1" noMove="1" noResize="1"/>
          </p:cNvGrp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GrpSpPr>
        <p:grpSpPr>
          <a:xfrm>
            <a:off x="0" y="812613"/>
            <a:ext cx="266396" cy="505095"/>
            <a:chOff x="0" y="823811"/>
            <a:chExt cx="355196" cy="673460"/>
          </a:xfrm>
        </p:grpSpPr>
        <p:sp>
          <p:nvSpPr>
            <p:cNvPr id="15" name="Rectangle 14">
              <a:extLst>
                <a:ext uri="{FF2B5EF4-FFF2-40B4-BE49-F238E27FC236}">
                  <a16:creationId xmlns:a16="http://schemas.microsoft.com/office/drawing/2014/main" id="{F399A70F-F8CD-4992-9EF5-6CF15472E73F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0" y="823811"/>
              <a:ext cx="87363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Rectangle 15">
              <a:extLst>
                <a:ext uri="{FF2B5EF4-FFF2-40B4-BE49-F238E27FC236}">
                  <a16:creationId xmlns:a16="http://schemas.microsoft.com/office/drawing/2014/main" id="{48F4FEDC-6D80-458C-A665-075D9B9500FD}"/>
                </a:ext>
                <a:ext uri="{C183D7F6-B498-43B3-948B-1728B52AA6E4}">
                  <adec:decorative xmlns:adec="http://schemas.microsoft.com/office/drawing/2017/decorative" val="1"/>
                </a:ext>
              </a:extLst>
            </p:cNvPr>
            <p:cNvSpPr/>
            <p:nvPr>
              <p:extLst>
                <p:ext uri="{386F3935-93C4-4BCD-93E2-E3B085C9AB24}">
                  <p16:designElem xmlns:p16="http://schemas.microsoft.com/office/powerpoint/2015/main" val="1"/>
                </p:ext>
              </p:extLst>
            </p:nvPr>
          </p:nvSpPr>
          <p:spPr>
            <a:xfrm>
              <a:off x="159341" y="823811"/>
              <a:ext cx="195855" cy="673460"/>
            </a:xfrm>
            <a:prstGeom prst="rect">
              <a:avLst/>
            </a:prstGeom>
            <a:solidFill>
              <a:schemeClr val="accent4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3873B707-463F-40B0-8227-E8CC6C67EB2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498813" y="1592865"/>
            <a:ext cx="3731300" cy="20574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E4D0CA9-BFB9-4B4E-9176-41D7E7FFC3A6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443039" y="1747878"/>
            <a:ext cx="3958549" cy="2984689"/>
          </a:xfrm>
        </p:spPr>
        <p:txBody>
          <a:bodyPr vert="horz" lIns="91440" tIns="45720" rIns="91440" bIns="45720" rtlCol="0" anchor="ctr">
            <a:normAutofit/>
          </a:bodyPr>
          <a:lstStyle/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Extra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þunnur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hringur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1,8 mm</a:t>
            </a: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Sérstaklega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hannaður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með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Convex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pokum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/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plötum</a:t>
            </a:r>
            <a:endParaRPr lang="en-US" kern="1200" dirty="0">
              <a:solidFill>
                <a:schemeClr val="tx1"/>
              </a:solidFill>
              <a:latin typeface="Raleway" pitchFamily="2" charset="0"/>
              <a:cs typeface="+mn-cs"/>
            </a:endParaRP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Hjálpar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til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við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að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halda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pokanum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hljóðlátum</a:t>
            </a:r>
            <a:endParaRPr lang="en-US" kern="1200" dirty="0">
              <a:solidFill>
                <a:schemeClr val="tx1"/>
              </a:solidFill>
              <a:latin typeface="Raleway" pitchFamily="2" charset="0"/>
              <a:cs typeface="+mn-cs"/>
            </a:endParaRP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Sveigjanlegur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og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mótanlegur</a:t>
            </a:r>
            <a:endParaRPr lang="en-US" kern="1200" dirty="0">
              <a:solidFill>
                <a:schemeClr val="tx1"/>
              </a:solidFill>
              <a:latin typeface="Raleway" pitchFamily="2" charset="0"/>
              <a:cs typeface="+mn-cs"/>
            </a:endParaRP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Fyrirbyggir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leka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og er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húðvernandi</a:t>
            </a:r>
            <a:endParaRPr lang="en-US" kern="1200" dirty="0">
              <a:solidFill>
                <a:schemeClr val="tx1"/>
              </a:solidFill>
              <a:latin typeface="Raleway" pitchFamily="2" charset="0"/>
              <a:cs typeface="+mn-cs"/>
            </a:endParaRP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Heldur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sínu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formi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og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því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auðvelt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að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taka </a:t>
            </a:r>
            <a:r>
              <a:rPr lang="en-US" kern="1200" dirty="0" err="1">
                <a:solidFill>
                  <a:schemeClr val="tx1"/>
                </a:solidFill>
                <a:latin typeface="Raleway" pitchFamily="2" charset="0"/>
                <a:cs typeface="+mn-cs"/>
              </a:rPr>
              <a:t>af</a:t>
            </a:r>
            <a:r>
              <a:rPr lang="en-US" kern="1200" dirty="0">
                <a:solidFill>
                  <a:schemeClr val="tx1"/>
                </a:solidFill>
                <a:latin typeface="Raleway" pitchFamily="2" charset="0"/>
                <a:cs typeface="+mn-cs"/>
              </a:rPr>
              <a:t> </a:t>
            </a: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cs typeface="+mn-cs"/>
            </a:endParaRPr>
          </a:p>
          <a:p>
            <a:pPr marL="285750" indent="-228600" algn="l" rtl="0">
              <a:lnSpc>
                <a:spcPct val="90000"/>
              </a:lnSpc>
              <a:spcAft>
                <a:spcPts val="600"/>
              </a:spcAft>
              <a:buFont typeface="Arial" panose="020B0604020202020204" pitchFamily="34" charset="0"/>
              <a:buChar char="•"/>
            </a:pPr>
            <a:endParaRPr lang="en-US" kern="1200" dirty="0">
              <a:solidFill>
                <a:schemeClr val="tx1"/>
              </a:solidFill>
              <a:latin typeface="+mn-lt"/>
              <a:cs typeface="+mn-cs"/>
            </a:endParaRPr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C13237C8-E62C-4F0D-A318-BD6FB6C2D13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 flipH="1">
            <a:off x="8023252" y="0"/>
            <a:ext cx="1120748" cy="5143500"/>
          </a:xfrm>
          <a:prstGeom prst="rect">
            <a:avLst/>
          </a:prstGeom>
          <a:solidFill>
            <a:schemeClr val="accent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19C9EAEA-39D0-4B0E-A0EB-51E7B26740B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268085"/>
            <a:ext cx="3634116" cy="219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4" name="Picture 3" descr="Icon&#10;&#10;Description automatically generated with medium confidence">
            <a:extLst>
              <a:ext uri="{FF2B5EF4-FFF2-40B4-BE49-F238E27FC236}">
                <a16:creationId xmlns:a16="http://schemas.microsoft.com/office/drawing/2014/main" id="{63EEEFFB-C31B-45E9-8777-C848F73095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12567" y="785598"/>
            <a:ext cx="3298075" cy="1190709"/>
          </a:xfrm>
          <a:prstGeom prst="rect">
            <a:avLst/>
          </a:prstGeom>
        </p:spPr>
      </p:pic>
      <p:sp>
        <p:nvSpPr>
          <p:cNvPr id="24" name="Rectangle 23">
            <a:extLst>
              <a:ext uri="{FF2B5EF4-FFF2-40B4-BE49-F238E27FC236}">
                <a16:creationId xmlns:a16="http://schemas.microsoft.com/office/drawing/2014/main" id="{8CB5D2D7-DF65-4E86-BFBA-FFB9B5ACEB64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5137265" y="2629109"/>
            <a:ext cx="3634116" cy="2192690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39700" dist="127000" dir="5400000" algn="t" rotWithShape="0">
              <a:prstClr val="black">
                <a:alpha val="15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15B5E4B1-5887-41C7-9BEA-31BE742606E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80096" y="2780920"/>
            <a:ext cx="3161618" cy="1889067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30D559A0-843E-4BD8-9BAA-A958035276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40628" y="4406714"/>
            <a:ext cx="1156800" cy="5175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57998398"/>
      </p:ext>
    </p:extLst>
  </p:cSld>
  <p:clrMapOvr>
    <a:masterClrMapping/>
  </p:clrMapOvr>
  <p:transition spd="med">
    <p:fade/>
  </p:transition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object 2"/>
          <p:cNvSpPr/>
          <p:nvPr/>
        </p:nvSpPr>
        <p:spPr>
          <a:xfrm>
            <a:off x="0" y="0"/>
            <a:ext cx="2852001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3"/>
          <p:cNvSpPr/>
          <p:nvPr/>
        </p:nvSpPr>
        <p:spPr>
          <a:xfrm>
            <a:off x="7767066" y="4692396"/>
            <a:ext cx="1192486" cy="247649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4" name="object 4"/>
          <p:cNvSpPr txBox="1"/>
          <p:nvPr/>
        </p:nvSpPr>
        <p:spPr>
          <a:xfrm>
            <a:off x="2484536" y="4805987"/>
            <a:ext cx="1857375" cy="197490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sz="600" dirty="0">
                <a:solidFill>
                  <a:srgbClr val="00799F"/>
                </a:solidFill>
                <a:latin typeface="Arial"/>
                <a:cs typeface="Arial"/>
              </a:rPr>
              <a:t>© </a:t>
            </a:r>
            <a:r>
              <a:rPr sz="600" spc="-5" dirty="0">
                <a:solidFill>
                  <a:srgbClr val="00799F"/>
                </a:solidFill>
                <a:latin typeface="Arial"/>
                <a:cs typeface="Arial"/>
              </a:rPr>
              <a:t>202</a:t>
            </a:r>
            <a:r>
              <a:rPr lang="sv-SE" sz="600" spc="-5" dirty="0">
                <a:solidFill>
                  <a:srgbClr val="00799F"/>
                </a:solidFill>
                <a:latin typeface="Arial"/>
                <a:cs typeface="Arial"/>
              </a:rPr>
              <a:t>1</a:t>
            </a:r>
            <a:r>
              <a:rPr sz="600" spc="-5" dirty="0">
                <a:solidFill>
                  <a:srgbClr val="00799F"/>
                </a:solidFill>
                <a:latin typeface="Arial"/>
                <a:cs typeface="Arial"/>
              </a:rPr>
              <a:t> ConvaTec </a:t>
            </a:r>
            <a:r>
              <a:rPr sz="600" dirty="0">
                <a:solidFill>
                  <a:srgbClr val="00799F"/>
                </a:solidFill>
                <a:latin typeface="Arial"/>
                <a:cs typeface="Arial"/>
              </a:rPr>
              <a:t>Inc.</a:t>
            </a:r>
            <a:endParaRPr sz="600" dirty="0">
              <a:latin typeface="Arial"/>
              <a:cs typeface="Arial"/>
            </a:endParaRPr>
          </a:p>
          <a:p>
            <a:pPr marL="12700" marR="5080">
              <a:lnSpc>
                <a:spcPct val="100000"/>
              </a:lnSpc>
            </a:pPr>
            <a:r>
              <a:rPr sz="600" spc="-5" dirty="0">
                <a:solidFill>
                  <a:srgbClr val="00799F"/>
                </a:solidFill>
                <a:latin typeface="Arial"/>
                <a:cs typeface="Arial"/>
              </a:rPr>
              <a:t>All </a:t>
            </a:r>
            <a:r>
              <a:rPr sz="600" dirty="0">
                <a:solidFill>
                  <a:srgbClr val="00799F"/>
                </a:solidFill>
                <a:latin typeface="Arial"/>
                <a:cs typeface="Arial"/>
              </a:rPr>
              <a:t>trademarks </a:t>
            </a:r>
            <a:r>
              <a:rPr sz="600" spc="-5" dirty="0">
                <a:solidFill>
                  <a:srgbClr val="00799F"/>
                </a:solidFill>
                <a:latin typeface="Arial"/>
                <a:cs typeface="Arial"/>
              </a:rPr>
              <a:t>are </a:t>
            </a:r>
            <a:r>
              <a:rPr sz="600" dirty="0">
                <a:solidFill>
                  <a:srgbClr val="00799F"/>
                </a:solidFill>
                <a:latin typeface="Arial"/>
                <a:cs typeface="Arial"/>
              </a:rPr>
              <a:t>property of their </a:t>
            </a:r>
            <a:r>
              <a:rPr sz="600" spc="-5" dirty="0">
                <a:solidFill>
                  <a:srgbClr val="00799F"/>
                </a:solidFill>
                <a:latin typeface="Arial"/>
                <a:cs typeface="Arial"/>
              </a:rPr>
              <a:t>respective owners.  </a:t>
            </a:r>
            <a:endParaRPr sz="600" dirty="0">
              <a:latin typeface="Arial"/>
              <a:cs typeface="Arial"/>
            </a:endParaRPr>
          </a:p>
        </p:txBody>
      </p:sp>
      <p:sp>
        <p:nvSpPr>
          <p:cNvPr id="5" name="object 5"/>
          <p:cNvSpPr txBox="1">
            <a:spLocks noGrp="1"/>
          </p:cNvSpPr>
          <p:nvPr>
            <p:ph type="title"/>
          </p:nvPr>
        </p:nvSpPr>
        <p:spPr>
          <a:xfrm>
            <a:off x="3352801" y="1031747"/>
            <a:ext cx="5257800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764540" marR="755650" indent="1270" algn="ctr">
              <a:lnSpc>
                <a:spcPct val="100000"/>
              </a:lnSpc>
              <a:spcBef>
                <a:spcPts val="100"/>
              </a:spcBef>
            </a:pPr>
            <a:r>
              <a:rPr lang="sv-SE" sz="4000" dirty="0"/>
              <a:t>Takk fyrir!</a:t>
            </a:r>
            <a:endParaRPr sz="4000" dirty="0">
              <a:latin typeface="Calibri"/>
              <a:cs typeface="Calibri"/>
            </a:endParaRPr>
          </a:p>
        </p:txBody>
      </p:sp>
      <p:sp>
        <p:nvSpPr>
          <p:cNvPr id="7" name="object 7"/>
          <p:cNvSpPr/>
          <p:nvPr/>
        </p:nvSpPr>
        <p:spPr>
          <a:xfrm>
            <a:off x="4847082" y="2980182"/>
            <a:ext cx="2252345" cy="0"/>
          </a:xfrm>
          <a:custGeom>
            <a:avLst/>
            <a:gdLst/>
            <a:ahLst/>
            <a:cxnLst/>
            <a:rect l="l" t="t" r="r" b="b"/>
            <a:pathLst>
              <a:path w="2252345">
                <a:moveTo>
                  <a:pt x="0" y="0"/>
                </a:moveTo>
                <a:lnTo>
                  <a:pt x="2252091" y="0"/>
                </a:lnTo>
              </a:path>
            </a:pathLst>
          </a:custGeom>
          <a:ln w="6096">
            <a:solidFill>
              <a:srgbClr val="00799F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8" name="object 6">
            <a:extLst>
              <a:ext uri="{FF2B5EF4-FFF2-40B4-BE49-F238E27FC236}">
                <a16:creationId xmlns:a16="http://schemas.microsoft.com/office/drawing/2014/main" id="{8D4DE892-B9CB-4964-9315-DD343100F6E9}"/>
              </a:ext>
            </a:extLst>
          </p:cNvPr>
          <p:cNvSpPr txBox="1"/>
          <p:nvPr/>
        </p:nvSpPr>
        <p:spPr>
          <a:xfrm>
            <a:off x="3564871" y="3994130"/>
            <a:ext cx="3489325" cy="319959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lang="sv-SE" sz="2000" b="1" i="1" spc="-40" dirty="0">
                <a:solidFill>
                  <a:srgbClr val="00799F"/>
                </a:solidFill>
                <a:latin typeface="Calibri"/>
                <a:cs typeface="Calibri"/>
              </a:rPr>
              <a:t>Við erum sterkari saman...</a:t>
            </a:r>
            <a:endParaRPr sz="2000" b="1" dirty="0">
              <a:latin typeface="Calibri"/>
              <a:cs typeface="Calibri"/>
            </a:endParaRPr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id="{A5EA02AD-3088-4944-94BC-3585730B5070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0560" y="1763883"/>
            <a:ext cx="1619250" cy="724401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" name="object 2">
            <a:extLst>
              <a:ext uri="{FF2B5EF4-FFF2-40B4-BE49-F238E27FC236}">
                <a16:creationId xmlns:a16="http://schemas.microsoft.com/office/drawing/2014/main" id="{F91EDDB7-D9C1-46C2-8BAA-7655097A2C9D}"/>
              </a:ext>
            </a:extLst>
          </p:cNvPr>
          <p:cNvGrpSpPr/>
          <p:nvPr/>
        </p:nvGrpSpPr>
        <p:grpSpPr>
          <a:xfrm>
            <a:off x="5266944" y="0"/>
            <a:ext cx="3877310" cy="5143500"/>
            <a:chOff x="5266944" y="0"/>
            <a:chExt cx="3877310" cy="5143500"/>
          </a:xfrm>
        </p:grpSpPr>
        <p:sp>
          <p:nvSpPr>
            <p:cNvPr id="11" name="object 3">
              <a:extLst>
                <a:ext uri="{FF2B5EF4-FFF2-40B4-BE49-F238E27FC236}">
                  <a16:creationId xmlns:a16="http://schemas.microsoft.com/office/drawing/2014/main" id="{9BC4ABBA-97B6-4545-9EA3-DB22CDF91689}"/>
                </a:ext>
              </a:extLst>
            </p:cNvPr>
            <p:cNvSpPr/>
            <p:nvPr/>
          </p:nvSpPr>
          <p:spPr>
            <a:xfrm>
              <a:off x="5266944" y="0"/>
              <a:ext cx="3877056" cy="5143498"/>
            </a:xfrm>
            <a:prstGeom prst="rect">
              <a:avLst/>
            </a:prstGeom>
            <a:blipFill>
              <a:blip r:embed="rId2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  <p:sp>
          <p:nvSpPr>
            <p:cNvPr id="12" name="object 4">
              <a:extLst>
                <a:ext uri="{FF2B5EF4-FFF2-40B4-BE49-F238E27FC236}">
                  <a16:creationId xmlns:a16="http://schemas.microsoft.com/office/drawing/2014/main" id="{57ABA98B-0AEB-4F87-953F-2BEE11A0140B}"/>
                </a:ext>
              </a:extLst>
            </p:cNvPr>
            <p:cNvSpPr/>
            <p:nvPr/>
          </p:nvSpPr>
          <p:spPr>
            <a:xfrm>
              <a:off x="7761732" y="4693920"/>
              <a:ext cx="1236726" cy="254508"/>
            </a:xfrm>
            <a:prstGeom prst="rect">
              <a:avLst/>
            </a:prstGeom>
            <a:blipFill>
              <a:blip r:embed="rId3" cstate="print"/>
              <a:stretch>
                <a:fillRect/>
              </a:stretch>
            </a:blipFill>
          </p:spPr>
          <p:txBody>
            <a:bodyPr wrap="square" lIns="0" tIns="0" rIns="0" bIns="0" rtlCol="0"/>
            <a:lstStyle/>
            <a:p>
              <a:endParaRPr/>
            </a:p>
          </p:txBody>
        </p:sp>
      </p:grpSp>
      <p:sp>
        <p:nvSpPr>
          <p:cNvPr id="2" name="object 2"/>
          <p:cNvSpPr txBox="1">
            <a:spLocks noGrp="1"/>
          </p:cNvSpPr>
          <p:nvPr>
            <p:ph type="title"/>
          </p:nvPr>
        </p:nvSpPr>
        <p:spPr>
          <a:xfrm>
            <a:off x="497331" y="348741"/>
            <a:ext cx="8265669" cy="359073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ts val="2735"/>
              </a:lnSpc>
              <a:spcBef>
                <a:spcPts val="100"/>
              </a:spcBef>
            </a:pPr>
            <a:r>
              <a:rPr lang="sv-SE" sz="2400" b="1" i="0" spc="-5" dirty="0">
                <a:solidFill>
                  <a:srgbClr val="2A82AA"/>
                </a:solidFill>
              </a:rPr>
              <a:t>Stómavörur</a:t>
            </a:r>
          </a:p>
        </p:txBody>
      </p:sp>
      <p:sp>
        <p:nvSpPr>
          <p:cNvPr id="21" name="object 21"/>
          <p:cNvSpPr txBox="1"/>
          <p:nvPr/>
        </p:nvSpPr>
        <p:spPr>
          <a:xfrm>
            <a:off x="5319521" y="1201893"/>
            <a:ext cx="537210" cy="269240"/>
          </a:xfrm>
          <a:prstGeom prst="rect">
            <a:avLst/>
          </a:prstGeom>
        </p:spPr>
        <p:txBody>
          <a:bodyPr vert="horz" wrap="square" lIns="0" tIns="12065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95"/>
              </a:spcBef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Home</a:t>
            </a:r>
            <a:endParaRPr sz="800">
              <a:latin typeface="Calibri"/>
              <a:cs typeface="Calibri"/>
            </a:endParaRPr>
          </a:p>
          <a:p>
            <a:pPr marL="12700">
              <a:lnSpc>
                <a:spcPct val="100000"/>
              </a:lnSpc>
            </a:pPr>
            <a:r>
              <a:rPr sz="800" spc="-5" dirty="0">
                <a:solidFill>
                  <a:srgbClr val="FFFFFF"/>
                </a:solidFill>
                <a:latin typeface="Calibri"/>
                <a:cs typeface="Calibri"/>
              </a:rPr>
              <a:t>(Post-Acute)</a:t>
            </a:r>
            <a:endParaRPr sz="800">
              <a:latin typeface="Calibri"/>
              <a:cs typeface="Calibri"/>
            </a:endParaRPr>
          </a:p>
        </p:txBody>
      </p:sp>
      <p:pic>
        <p:nvPicPr>
          <p:cNvPr id="25" name="Picture 2">
            <a:extLst>
              <a:ext uri="{FF2B5EF4-FFF2-40B4-BE49-F238E27FC236}">
                <a16:creationId xmlns:a16="http://schemas.microsoft.com/office/drawing/2014/main" id="{47314364-3011-45D6-85F6-1962A47CF37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1" t="1" r="2305" b="63678"/>
          <a:stretch/>
        </p:blipFill>
        <p:spPr bwMode="auto">
          <a:xfrm>
            <a:off x="242652" y="3249576"/>
            <a:ext cx="5396148" cy="133721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6" name="Picture 2">
            <a:extLst>
              <a:ext uri="{FF2B5EF4-FFF2-40B4-BE49-F238E27FC236}">
                <a16:creationId xmlns:a16="http://schemas.microsoft.com/office/drawing/2014/main" id="{CCAF7067-C0F4-4B00-870B-580D869750E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6052" r="31795" b="65410"/>
          <a:stretch/>
        </p:blipFill>
        <p:spPr bwMode="auto">
          <a:xfrm>
            <a:off x="236644" y="1142164"/>
            <a:ext cx="2855469" cy="14001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" name="Picture 26">
            <a:extLst>
              <a:ext uri="{FF2B5EF4-FFF2-40B4-BE49-F238E27FC236}">
                <a16:creationId xmlns:a16="http://schemas.microsoft.com/office/drawing/2014/main" id="{2ECC7188-2938-4928-98B8-00318EA2232D}"/>
              </a:ext>
            </a:extLst>
          </p:cNvPr>
          <p:cNvPicPr>
            <a:picLocks noChangeAspect="1"/>
          </p:cNvPicPr>
          <p:nvPr/>
        </p:nvPicPr>
        <p:blipFill rotWithShape="1">
          <a:blip r:embed="rId6"/>
          <a:srcRect l="20360" t="17370" r="13309" b="20611"/>
          <a:stretch/>
        </p:blipFill>
        <p:spPr>
          <a:xfrm flipH="1">
            <a:off x="5245829" y="918710"/>
            <a:ext cx="669598" cy="891040"/>
          </a:xfrm>
          <a:prstGeom prst="rect">
            <a:avLst/>
          </a:prstGeom>
        </p:spPr>
      </p:pic>
      <p:pic>
        <p:nvPicPr>
          <p:cNvPr id="28" name="Picture 27" descr="A picture containing clothing, hat&#10;&#10;Description automatically generated">
            <a:extLst>
              <a:ext uri="{FF2B5EF4-FFF2-40B4-BE49-F238E27FC236}">
                <a16:creationId xmlns:a16="http://schemas.microsoft.com/office/drawing/2014/main" id="{8565A08F-4604-4E51-A635-189C475148B2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5915427" y="798993"/>
            <a:ext cx="495843" cy="979613"/>
          </a:xfrm>
          <a:prstGeom prst="rect">
            <a:avLst/>
          </a:prstGeom>
        </p:spPr>
      </p:pic>
      <p:pic>
        <p:nvPicPr>
          <p:cNvPr id="29" name="Picture 28" descr="A picture containing hat&#10;&#10;Description automatically generated">
            <a:extLst>
              <a:ext uri="{FF2B5EF4-FFF2-40B4-BE49-F238E27FC236}">
                <a16:creationId xmlns:a16="http://schemas.microsoft.com/office/drawing/2014/main" id="{A8F0BE9A-0288-401F-BF52-69C7D439258D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6525027" y="801059"/>
            <a:ext cx="577659" cy="1003148"/>
          </a:xfrm>
          <a:prstGeom prst="rect">
            <a:avLst/>
          </a:prstGeom>
        </p:spPr>
      </p:pic>
      <p:pic>
        <p:nvPicPr>
          <p:cNvPr id="1026" name="Picture 2">
            <a:extLst>
              <a:ext uri="{FF2B5EF4-FFF2-40B4-BE49-F238E27FC236}">
                <a16:creationId xmlns:a16="http://schemas.microsoft.com/office/drawing/2014/main" id="{AD8590D3-627B-45FD-81BA-DA0968ABEC8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34286" y="1933862"/>
            <a:ext cx="694943" cy="104345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>
            <a:extLst>
              <a:ext uri="{FF2B5EF4-FFF2-40B4-BE49-F238E27FC236}">
                <a16:creationId xmlns:a16="http://schemas.microsoft.com/office/drawing/2014/main" id="{C5FEBEF2-F537-4BA0-8617-3A8226623CF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8763" y="1994346"/>
            <a:ext cx="694944" cy="10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>
            <a:extLst>
              <a:ext uri="{FF2B5EF4-FFF2-40B4-BE49-F238E27FC236}">
                <a16:creationId xmlns:a16="http://schemas.microsoft.com/office/drawing/2014/main" id="{B254EDA1-3647-4910-B3CB-35CAC32248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29686" y="1994346"/>
            <a:ext cx="694944" cy="10434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object 2">
            <a:extLst>
              <a:ext uri="{FF2B5EF4-FFF2-40B4-BE49-F238E27FC236}">
                <a16:creationId xmlns:a16="http://schemas.microsoft.com/office/drawing/2014/main" id="{64FEE337-56AA-4432-BC73-D5AB0B764E58}"/>
              </a:ext>
            </a:extLst>
          </p:cNvPr>
          <p:cNvSpPr/>
          <p:nvPr/>
        </p:nvSpPr>
        <p:spPr>
          <a:xfrm>
            <a:off x="478761" y="1173004"/>
            <a:ext cx="1436657" cy="227626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7" name="object 8">
            <a:extLst>
              <a:ext uri="{FF2B5EF4-FFF2-40B4-BE49-F238E27FC236}">
                <a16:creationId xmlns:a16="http://schemas.microsoft.com/office/drawing/2014/main" id="{9C71C3C2-B1C1-4D8B-8CDE-B4A9054955EE}"/>
              </a:ext>
            </a:extLst>
          </p:cNvPr>
          <p:cNvSpPr/>
          <p:nvPr/>
        </p:nvSpPr>
        <p:spPr>
          <a:xfrm>
            <a:off x="530395" y="3181350"/>
            <a:ext cx="1481298" cy="285494"/>
          </a:xfrm>
          <a:prstGeom prst="rect">
            <a:avLst/>
          </a:prstGeom>
          <a:blipFill>
            <a:blip r:embed="rId1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8" name="Picture 17" descr="C:\Users\cc17396\AppData\Local\Microsoft\Windows\INetCacheContent.Word\Colomate new logotype.png">
            <a:extLst>
              <a:ext uri="{FF2B5EF4-FFF2-40B4-BE49-F238E27FC236}">
                <a16:creationId xmlns:a16="http://schemas.microsoft.com/office/drawing/2014/main" id="{75530D22-B93F-4747-93EC-0C26D8C550AE}"/>
              </a:ext>
            </a:extLst>
          </p:cNvPr>
          <p:cNvPicPr/>
          <p:nvPr/>
        </p:nvPicPr>
        <p:blipFill>
          <a:blip r:embed="rId1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7448" y="546107"/>
            <a:ext cx="806908" cy="398921"/>
          </a:xfrm>
          <a:prstGeom prst="rect">
            <a:avLst/>
          </a:prstGeom>
          <a:noFill/>
          <a:ln>
            <a:noFill/>
          </a:ln>
        </p:spPr>
      </p:pic>
      <p:pic>
        <p:nvPicPr>
          <p:cNvPr id="19" name="Picture 18" descr="C:\Users\cc17396\AppData\Local\Microsoft\Windows\INetCacheContent.Word\Ileomate new logotype.png">
            <a:extLst>
              <a:ext uri="{FF2B5EF4-FFF2-40B4-BE49-F238E27FC236}">
                <a16:creationId xmlns:a16="http://schemas.microsoft.com/office/drawing/2014/main" id="{B3C0640B-95FB-447E-94DA-095C0F4EF326}"/>
              </a:ext>
            </a:extLst>
          </p:cNvPr>
          <p:cNvPicPr/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8136" y="381939"/>
            <a:ext cx="797842" cy="417054"/>
          </a:xfrm>
          <a:prstGeom prst="rect">
            <a:avLst/>
          </a:prstGeom>
          <a:noFill/>
          <a:ln>
            <a:noFill/>
          </a:ln>
        </p:spPr>
      </p:pic>
      <p:pic>
        <p:nvPicPr>
          <p:cNvPr id="20" name="Picture 19" descr="C:\Users\cc17396\AppData\Local\Microsoft\Windows\INetCacheContent.Word\Uromate new logotype.png">
            <a:extLst>
              <a:ext uri="{FF2B5EF4-FFF2-40B4-BE49-F238E27FC236}">
                <a16:creationId xmlns:a16="http://schemas.microsoft.com/office/drawing/2014/main" id="{867430C0-0BA9-47BE-BCA0-697B9C963728}"/>
              </a:ext>
            </a:extLst>
          </p:cNvPr>
          <p:cNvPicPr/>
          <p:nvPr/>
        </p:nvPicPr>
        <p:blipFill>
          <a:blip r:embed="rId1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9758" y="353095"/>
            <a:ext cx="797842" cy="389855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0A53B1A0-17E5-4C8E-A855-0376917226FE}"/>
              </a:ext>
            </a:extLst>
          </p:cNvPr>
          <p:cNvPicPr>
            <a:picLocks noChangeAspect="1"/>
          </p:cNvPicPr>
          <p:nvPr/>
        </p:nvPicPr>
        <p:blipFill>
          <a:blip r:embed="rId17"/>
          <a:stretch>
            <a:fillRect/>
          </a:stretch>
        </p:blipFill>
        <p:spPr>
          <a:xfrm>
            <a:off x="2133600" y="179364"/>
            <a:ext cx="1066800" cy="4857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8799225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object 3"/>
          <p:cNvSpPr/>
          <p:nvPr/>
        </p:nvSpPr>
        <p:spPr>
          <a:xfrm>
            <a:off x="-1000" y="135691"/>
            <a:ext cx="2849143" cy="5007809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6" name="object 6"/>
          <p:cNvSpPr txBox="1">
            <a:spLocks noGrp="1"/>
          </p:cNvSpPr>
          <p:nvPr>
            <p:ph type="title"/>
          </p:nvPr>
        </p:nvSpPr>
        <p:spPr>
          <a:xfrm>
            <a:off x="3728484" y="391560"/>
            <a:ext cx="4038582" cy="44371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>
              <a:lnSpc>
                <a:spcPct val="100000"/>
              </a:lnSpc>
              <a:spcBef>
                <a:spcPts val="100"/>
              </a:spcBef>
            </a:pPr>
            <a:r>
              <a:rPr lang="sv-SE" b="1" i="0" spc="-15" dirty="0"/>
              <a:t>Mótanlegar</a:t>
            </a:r>
            <a:r>
              <a:rPr lang="sv-SE" b="1" i="0" spc="-15" dirty="0">
                <a:latin typeface="Calibri"/>
                <a:cs typeface="Calibri"/>
              </a:rPr>
              <a:t> </a:t>
            </a:r>
            <a:r>
              <a:rPr lang="sv-SE" sz="1800" b="1" i="0" spc="-15" dirty="0">
                <a:solidFill>
                  <a:schemeClr val="tx1"/>
                </a:solidFill>
                <a:latin typeface="Calibri"/>
                <a:cs typeface="Calibri"/>
              </a:rPr>
              <a:t>einshluta samfella</a:t>
            </a:r>
            <a:endParaRPr sz="1800" i="0" dirty="0">
              <a:solidFill>
                <a:schemeClr val="tx1"/>
              </a:solidFill>
            </a:endParaRPr>
          </a:p>
        </p:txBody>
      </p:sp>
      <p:sp>
        <p:nvSpPr>
          <p:cNvPr id="8" name="object 8"/>
          <p:cNvSpPr/>
          <p:nvPr/>
        </p:nvSpPr>
        <p:spPr>
          <a:xfrm>
            <a:off x="4224550" y="2887097"/>
            <a:ext cx="1158239" cy="1158240"/>
          </a:xfrm>
          <a:prstGeom prst="rect">
            <a:avLst/>
          </a:prstGeom>
          <a:blipFill>
            <a:blip r:embed="rId3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9" name="object 9"/>
          <p:cNvSpPr txBox="1"/>
          <p:nvPr/>
        </p:nvSpPr>
        <p:spPr>
          <a:xfrm>
            <a:off x="4179032" y="4123564"/>
            <a:ext cx="1113028" cy="628377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indent="1270" algn="ctr">
              <a:lnSpc>
                <a:spcPct val="100000"/>
              </a:lnSpc>
              <a:spcBef>
                <a:spcPts val="100"/>
              </a:spcBef>
            </a:pPr>
            <a:r>
              <a:rPr lang="sv-SE" sz="1000" dirty="0">
                <a:solidFill>
                  <a:schemeClr val="accent5">
                    <a:lumMod val="75000"/>
                  </a:schemeClr>
                </a:solidFill>
              </a:rPr>
              <a:t>Efnið í plötunni bólgnar upp í kringum stómað til að vernda gegn leka.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10" name="object 10"/>
          <p:cNvSpPr/>
          <p:nvPr/>
        </p:nvSpPr>
        <p:spPr>
          <a:xfrm>
            <a:off x="5737148" y="2921835"/>
            <a:ext cx="1139190" cy="1133094"/>
          </a:xfrm>
          <a:prstGeom prst="rect">
            <a:avLst/>
          </a:prstGeom>
          <a:blipFill>
            <a:blip r:embed="rId4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1" name="object 11"/>
          <p:cNvSpPr txBox="1"/>
          <p:nvPr/>
        </p:nvSpPr>
        <p:spPr>
          <a:xfrm>
            <a:off x="5535166" y="4137885"/>
            <a:ext cx="1341172" cy="320601"/>
          </a:xfrm>
          <a:prstGeom prst="rect">
            <a:avLst/>
          </a:prstGeom>
        </p:spPr>
        <p:txBody>
          <a:bodyPr vert="horz" wrap="square" lIns="0" tIns="12700" rIns="0" bIns="0" rtlCol="0">
            <a:spAutoFit/>
          </a:bodyPr>
          <a:lstStyle/>
          <a:p>
            <a:pPr marL="12700" marR="5080" algn="ctr">
              <a:lnSpc>
                <a:spcPct val="100000"/>
              </a:lnSpc>
              <a:spcBef>
                <a:spcPts val="100"/>
              </a:spcBef>
            </a:pPr>
            <a:r>
              <a:rPr lang="sv-SE" sz="1000" spc="-5" dirty="0">
                <a:solidFill>
                  <a:srgbClr val="4E96B8"/>
                </a:solidFill>
                <a:latin typeface="Calibri"/>
                <a:cs typeface="Calibri"/>
              </a:rPr>
              <a:t>Rúllar tilbaka til að ná sérsniðnu formi.</a:t>
            </a:r>
            <a:endParaRPr sz="1000" dirty="0">
              <a:latin typeface="Calibri"/>
              <a:cs typeface="Calibri"/>
            </a:endParaRPr>
          </a:p>
        </p:txBody>
      </p:sp>
      <p:sp>
        <p:nvSpPr>
          <p:cNvPr id="23" name="object 3">
            <a:extLst>
              <a:ext uri="{FF2B5EF4-FFF2-40B4-BE49-F238E27FC236}">
                <a16:creationId xmlns:a16="http://schemas.microsoft.com/office/drawing/2014/main" id="{585B45A6-0AED-46ED-B23F-15B03FD976C7}"/>
              </a:ext>
            </a:extLst>
          </p:cNvPr>
          <p:cNvSpPr/>
          <p:nvPr/>
        </p:nvSpPr>
        <p:spPr>
          <a:xfrm>
            <a:off x="7767066" y="4692396"/>
            <a:ext cx="1192486" cy="247649"/>
          </a:xfrm>
          <a:prstGeom prst="rect">
            <a:avLst/>
          </a:prstGeom>
          <a:blipFill>
            <a:blip r:embed="rId5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pic>
        <p:nvPicPr>
          <p:cNvPr id="16" name="Content Placeholder 4" descr="CVT_MoldablePouch-CMYK.jpg">
            <a:hlinkClick r:id="rId6" action="ppaction://hlinkfile"/>
            <a:extLst>
              <a:ext uri="{FF2B5EF4-FFF2-40B4-BE49-F238E27FC236}">
                <a16:creationId xmlns:a16="http://schemas.microsoft.com/office/drawing/2014/main" id="{C873ADB8-5D8B-4487-AFA7-517439E8DA82}"/>
              </a:ext>
            </a:extLst>
          </p:cNvPr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7777846" y="1948525"/>
            <a:ext cx="1269444" cy="2092945"/>
          </a:xfrm>
          <a:prstGeom prst="rect">
            <a:avLst/>
          </a:prstGeom>
        </p:spPr>
      </p:pic>
      <p:pic>
        <p:nvPicPr>
          <p:cNvPr id="17" name="Picture 2" descr="Image result for esteem moldable">
            <a:extLst>
              <a:ext uri="{FF2B5EF4-FFF2-40B4-BE49-F238E27FC236}">
                <a16:creationId xmlns:a16="http://schemas.microsoft.com/office/drawing/2014/main" id="{6C4FAE81-2295-49F8-A0B8-43E5FBFC3CB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50423" y="493410"/>
            <a:ext cx="1493577" cy="14935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ktangel 4">
            <a:extLst>
              <a:ext uri="{FF2B5EF4-FFF2-40B4-BE49-F238E27FC236}">
                <a16:creationId xmlns:a16="http://schemas.microsoft.com/office/drawing/2014/main" id="{1F2B0DD3-BC3E-46AC-B15B-148B981262AC}"/>
              </a:ext>
            </a:extLst>
          </p:cNvPr>
          <p:cNvSpPr/>
          <p:nvPr/>
        </p:nvSpPr>
        <p:spPr>
          <a:xfrm>
            <a:off x="2686022" y="4077999"/>
            <a:ext cx="1332585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700" marR="5080" indent="-1905" algn="ctr">
              <a:lnSpc>
                <a:spcPct val="100000"/>
              </a:lnSpc>
              <a:spcBef>
                <a:spcPts val="100"/>
              </a:spcBef>
            </a:pPr>
            <a:r>
              <a:rPr lang="sv-SE" sz="1000" spc="-5" dirty="0">
                <a:solidFill>
                  <a:srgbClr val="4E96B8"/>
                </a:solidFill>
                <a:cs typeface="Calibri"/>
              </a:rPr>
              <a:t>Rúllar miðjunni á plötunni aftur á bak, nægilega mikið til að opið passi fyrir stærð og lögun á stómanu.</a:t>
            </a:r>
            <a:endParaRPr lang="sv-SE" sz="1000" dirty="0">
              <a:cs typeface="Calibri"/>
            </a:endParaRPr>
          </a:p>
        </p:txBody>
      </p:sp>
      <p:pic>
        <p:nvPicPr>
          <p:cNvPr id="18" name="Picture 5">
            <a:hlinkClick r:id="rId9" action="ppaction://hlinkfile"/>
            <a:extLst>
              <a:ext uri="{FF2B5EF4-FFF2-40B4-BE49-F238E27FC236}">
                <a16:creationId xmlns:a16="http://schemas.microsoft.com/office/drawing/2014/main" id="{99782DEA-1D15-460E-B14C-98E6D78FDB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10"/>
          <a:srcRect/>
          <a:stretch>
            <a:fillRect/>
          </a:stretch>
        </p:blipFill>
        <p:spPr bwMode="auto">
          <a:xfrm>
            <a:off x="6837804" y="1536044"/>
            <a:ext cx="1030771" cy="10096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Rektangel 19">
            <a:extLst>
              <a:ext uri="{FF2B5EF4-FFF2-40B4-BE49-F238E27FC236}">
                <a16:creationId xmlns:a16="http://schemas.microsoft.com/office/drawing/2014/main" id="{2AFFC51F-F053-4182-8949-1097B5B064FC}"/>
              </a:ext>
            </a:extLst>
          </p:cNvPr>
          <p:cNvSpPr/>
          <p:nvPr/>
        </p:nvSpPr>
        <p:spPr>
          <a:xfrm>
            <a:off x="1905000" y="1128718"/>
            <a:ext cx="4865082" cy="166199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>
                <a:cs typeface="Arial" panose="020B0604020202020204" pitchFamily="34" charset="0"/>
              </a:rPr>
              <a:t>Öruggar</a:t>
            </a:r>
          </a:p>
          <a:p>
            <a:r>
              <a:rPr lang="sv-SE" sz="1400" dirty="0">
                <a:cs typeface="Arial" panose="020B0604020202020204" pitchFamily="34" charset="0"/>
              </a:rPr>
              <a:t>       Teygjanleg þéttning sem fylgir hreyfingu stómans.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>
                <a:cs typeface="Arial" panose="020B0604020202020204" pitchFamily="34" charset="0"/>
              </a:rPr>
              <a:t>Einfaldar</a:t>
            </a:r>
            <a:endParaRPr lang="en-US" sz="1400" b="1" dirty="0">
              <a:cs typeface="Arial" panose="020B0604020202020204" pitchFamily="34" charset="0"/>
            </a:endParaRPr>
          </a:p>
          <a:p>
            <a:r>
              <a:rPr lang="sv-SE" sz="1400" dirty="0">
                <a:cs typeface="Arial" panose="020B0604020202020204" pitchFamily="34" charset="0"/>
              </a:rPr>
              <a:t>       Bara rúlla, ekki klippa, engin ágiskun.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sv-SE" sz="1400" b="1" dirty="0">
                <a:cs typeface="Arial" panose="020B0604020202020204" pitchFamily="34" charset="0"/>
              </a:rPr>
              <a:t>Þægilegar</a:t>
            </a:r>
          </a:p>
          <a:p>
            <a:r>
              <a:rPr lang="sv-SE" sz="1400" dirty="0">
                <a:cs typeface="Arial" panose="020B0604020202020204" pitchFamily="34" charset="0"/>
              </a:rPr>
              <a:t>       Þunn og sveigjanleg hönnun.</a:t>
            </a:r>
            <a:endParaRPr lang="sv-SE" sz="1400" dirty="0"/>
          </a:p>
          <a:p>
            <a:endParaRPr lang="sv-SE" dirty="0"/>
          </a:p>
        </p:txBody>
      </p:sp>
      <p:pic>
        <p:nvPicPr>
          <p:cNvPr id="35" name="Picture 18" descr="PLUS_Esteem_BLUE.jpg">
            <a:extLst>
              <a:ext uri="{FF2B5EF4-FFF2-40B4-BE49-F238E27FC236}">
                <a16:creationId xmlns:a16="http://schemas.microsoft.com/office/drawing/2014/main" id="{98493CAE-030C-49F5-AEDD-F13219A47EB3}"/>
              </a:ext>
            </a:extLst>
          </p:cNvPr>
          <p:cNvPicPr>
            <a:picLocks noChangeAspect="1"/>
          </p:cNvPicPr>
          <p:nvPr/>
        </p:nvPicPr>
        <p:blipFill>
          <a:blip r:embed="rId11"/>
          <a:srcRect/>
          <a:stretch>
            <a:fillRect/>
          </a:stretch>
        </p:blipFill>
        <p:spPr bwMode="auto">
          <a:xfrm>
            <a:off x="1643560" y="245540"/>
            <a:ext cx="2084924" cy="735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6" name="object 4">
            <a:extLst>
              <a:ext uri="{FF2B5EF4-FFF2-40B4-BE49-F238E27FC236}">
                <a16:creationId xmlns:a16="http://schemas.microsoft.com/office/drawing/2014/main" id="{E2590EB7-44B2-43F3-B141-5EACCD99799D}"/>
              </a:ext>
            </a:extLst>
          </p:cNvPr>
          <p:cNvSpPr/>
          <p:nvPr/>
        </p:nvSpPr>
        <p:spPr>
          <a:xfrm>
            <a:off x="2785835" y="2887097"/>
            <a:ext cx="1181875" cy="1127685"/>
          </a:xfrm>
          <a:prstGeom prst="rect">
            <a:avLst/>
          </a:prstGeom>
          <a:blipFill>
            <a:blip r:embed="rId1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6243951-6121-4CC8-9BF9-D3A27BE4A929}"/>
              </a:ext>
            </a:extLst>
          </p:cNvPr>
          <p:cNvPicPr>
            <a:picLocks noChangeAspect="1"/>
          </p:cNvPicPr>
          <p:nvPr/>
        </p:nvPicPr>
        <p:blipFill>
          <a:blip r:embed="rId13"/>
          <a:stretch>
            <a:fillRect/>
          </a:stretch>
        </p:blipFill>
        <p:spPr>
          <a:xfrm>
            <a:off x="7272010" y="4014782"/>
            <a:ext cx="1224184" cy="557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6702432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58886" y="273859"/>
            <a:ext cx="5356114" cy="861774"/>
          </a:xfrm>
        </p:spPr>
        <p:txBody>
          <a:bodyPr/>
          <a:lstStyle/>
          <a:p>
            <a:r>
              <a:rPr lang="da-DK" b="1" i="0" dirty="0"/>
              <a:t>Esteem™ + Lokaðir einshluta pokar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80275" y="6375400"/>
            <a:ext cx="2160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CE58B1C7-984C-43CE-88EA-83AFAA127A1B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12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5820"/>
          <a:stretch/>
        </p:blipFill>
        <p:spPr bwMode="auto">
          <a:xfrm>
            <a:off x="443488" y="1466012"/>
            <a:ext cx="4471755" cy="1256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13520" y="1047751"/>
            <a:ext cx="2165846" cy="34855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200" b="1" dirty="0"/>
              <a:t>Lokaðir pokar með mótanlegri og húðverndandi plötu</a:t>
            </a:r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r>
              <a:rPr lang="sv-SE" sz="1050" b="1" dirty="0"/>
              <a:t>Eiginleikar:</a:t>
            </a:r>
          </a:p>
          <a:p>
            <a:endParaRPr lang="sv-SE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Mótanlegt til að loka þétt í kringum stómað.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Sveigjanleikt og fullkomið snið.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Húðvörn sem mótar sig að breytingum á stærð á stómanu og lögun.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Stomahesive húðverndandi plötur fyrir örugga og góða viðloðun. </a:t>
            </a:r>
            <a:r>
              <a:rPr lang="sv-SE" sz="1050" b="1" dirty="0">
                <a:sym typeface="Wingdings" panose="05000000000000000000" pitchFamily="2" charset="2"/>
              </a:rPr>
              <a:t></a:t>
            </a:r>
            <a:endParaRPr lang="sv-SE" sz="1050" b="1" dirty="0"/>
          </a:p>
        </p:txBody>
      </p:sp>
      <p:sp>
        <p:nvSpPr>
          <p:cNvPr id="8" name="TextBox 7"/>
          <p:cNvSpPr txBox="1"/>
          <p:nvPr/>
        </p:nvSpPr>
        <p:spPr>
          <a:xfrm>
            <a:off x="3200400" y="1047750"/>
            <a:ext cx="2165846" cy="369331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Lokaðir pokar</a:t>
            </a:r>
          </a:p>
          <a:p>
            <a:endParaRPr lang="sv-SE" sz="1350" b="1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r>
              <a:rPr lang="sv-SE" sz="1050" b="1" dirty="0"/>
              <a:t>Eiginleikar: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Hágæða filter sem lætur loft fara hratt í gegn og tekur burt lykt.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Mjúk og kringlótt hönnun.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Efnið þurrkast fljótt.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Pokarnir koma í stórum og litlum stærðum.</a:t>
            </a:r>
          </a:p>
          <a:p>
            <a:pPr marL="171450" indent="-171450">
              <a:buFont typeface="Arial" panose="020B0604020202020204" pitchFamily="34" charset="0"/>
              <a:buChar char="•"/>
            </a:pPr>
            <a:r>
              <a:rPr lang="sv-SE" sz="1050" b="1" dirty="0"/>
              <a:t>Stomahesive húðverndandi plötur fyrir örugga og góða viðloðun. </a:t>
            </a:r>
            <a:r>
              <a:rPr lang="sv-SE" sz="1050" b="1" dirty="0">
                <a:sym typeface="Wingdings" panose="05000000000000000000" pitchFamily="2" charset="2"/>
              </a:rPr>
              <a:t></a:t>
            </a:r>
            <a:endParaRPr lang="sv-SE" sz="1050" b="1" dirty="0"/>
          </a:p>
          <a:p>
            <a:pPr marL="171450" indent="-171450">
              <a:buFont typeface="Arial" panose="020B0604020202020204" pitchFamily="34" charset="0"/>
              <a:buChar char="•"/>
            </a:pPr>
            <a:endParaRPr lang="sv-SE" sz="1050" b="1" dirty="0"/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53863B1-B70E-4FA7-83DF-9CDACE53F592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280275" y="4095750"/>
            <a:ext cx="1564677" cy="7124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8359621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199" y="227650"/>
            <a:ext cx="5150221" cy="430887"/>
          </a:xfrm>
        </p:spPr>
        <p:txBody>
          <a:bodyPr/>
          <a:lstStyle/>
          <a:p>
            <a:r>
              <a:rPr lang="da-DK" b="1" i="0" dirty="0"/>
              <a:t>Esteem™ + Einshluta/tæmanlegir</a:t>
            </a:r>
            <a:endParaRPr lang="en-US" b="1" i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80275" y="6375400"/>
            <a:ext cx="2160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CE58B1C7-984C-43CE-88EA-83AFAA127A1B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11" name="Picture 7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63687"/>
          <a:stretch/>
        </p:blipFill>
        <p:spPr bwMode="auto">
          <a:xfrm>
            <a:off x="457199" y="1237297"/>
            <a:ext cx="6079571" cy="133445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459120" y="1067344"/>
            <a:ext cx="2074786" cy="371800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Tæmanlegir pokar</a:t>
            </a:r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050" b="1" dirty="0"/>
          </a:p>
          <a:p>
            <a:r>
              <a:rPr lang="sv-SE" sz="1050" b="1" dirty="0"/>
              <a:t>Eiginleikar: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Hágæða filter sem er eyðir lykt og hleypir lofti hratt út.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Hagnýtur vasi til að festa lásinn.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Mjúkt og þægilegt efni.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Fljótþurrkandi 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Breitt op til að einfalda tæmingu pokans.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Örugg lokun á pokanum.</a:t>
            </a:r>
          </a:p>
          <a:p>
            <a:pPr>
              <a:lnSpc>
                <a:spcPct val="150000"/>
              </a:lnSpc>
            </a:pPr>
            <a:endParaRPr lang="sv-SE" sz="900" b="1" dirty="0"/>
          </a:p>
        </p:txBody>
      </p:sp>
      <p:sp>
        <p:nvSpPr>
          <p:cNvPr id="7" name="TextBox 6"/>
          <p:cNvSpPr txBox="1"/>
          <p:nvPr/>
        </p:nvSpPr>
        <p:spPr>
          <a:xfrm>
            <a:off x="2533906" y="859595"/>
            <a:ext cx="2165846" cy="431656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Tæmanlegur poki með mótanlegri og húðvernandi plötu</a:t>
            </a:r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050" b="1" dirty="0"/>
          </a:p>
          <a:p>
            <a:endParaRPr lang="sv-SE" sz="1050" b="1" dirty="0"/>
          </a:p>
          <a:p>
            <a:r>
              <a:rPr lang="sv-SE" sz="1050" b="1" dirty="0"/>
              <a:t>Eiginleikar: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Hágæða filter sem er eyðir lykt og hleypir lofti hratt út. 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Mótast þétt í kringum stómað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Skoðunargluggi.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05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Sveigjanlegt og fullkomið snið</a:t>
            </a:r>
          </a:p>
          <a:p>
            <a:pPr marL="285750" indent="-285750" fontAlgn="base">
              <a:lnSpc>
                <a:spcPct val="150000"/>
              </a:lnSpc>
              <a:spcBef>
                <a:spcPct val="0"/>
              </a:spcBef>
              <a:spcAft>
                <a:spcPct val="0"/>
              </a:spcAft>
              <a:buFont typeface="Arial" panose="020B0604020202020204" pitchFamily="34" charset="0"/>
              <a:buChar char="•"/>
            </a:pPr>
            <a:r>
              <a:rPr lang="sv-SE" sz="1050" dirty="0"/>
              <a:t>Stomahesive húðverndandi plötur fyrir örugga og góða viðloðun.</a:t>
            </a:r>
            <a:endParaRPr lang="sv-SE" sz="1050" dirty="0">
              <a:solidFill>
                <a:schemeClr val="tx1">
                  <a:lumMod val="75000"/>
                  <a:lumOff val="25000"/>
                </a:schemeClr>
              </a:solidFill>
            </a:endParaRPr>
          </a:p>
          <a:p>
            <a:r>
              <a:rPr lang="sv-SE" sz="900" dirty="0"/>
              <a:t>.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831913" y="1047750"/>
            <a:ext cx="2218509" cy="33025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350" b="1" dirty="0"/>
              <a:t>Tæmanlegur convex poki</a:t>
            </a:r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350" dirty="0"/>
          </a:p>
          <a:p>
            <a:endParaRPr lang="sv-SE" sz="1050" b="1" dirty="0"/>
          </a:p>
          <a:p>
            <a:r>
              <a:rPr lang="sv-SE" sz="1050" b="1" dirty="0"/>
              <a:t>Eiginleikar: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900" dirty="0"/>
              <a:t>Mótanlegt til að loka þétt í kringum stómað.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Hágæða filter sem er eyðir lykt og hleypir lofti hratt út.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Mjúkt og þægilegt efni.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sv-SE" sz="900" dirty="0">
                <a:solidFill>
                  <a:schemeClr val="tx1">
                    <a:lumMod val="75000"/>
                    <a:lumOff val="25000"/>
                  </a:schemeClr>
                </a:solidFill>
              </a:rPr>
              <a:t>Örugg lokun.</a:t>
            </a:r>
          </a:p>
          <a:p>
            <a:pPr marL="128588" indent="-128588">
              <a:lnSpc>
                <a:spcPct val="150000"/>
              </a:lnSpc>
              <a:buFont typeface="Arial" panose="020B0604020202020204" pitchFamily="34" charset="0"/>
              <a:buChar char="•"/>
            </a:pPr>
            <a:endParaRPr lang="sv-SE" sz="900" b="1" dirty="0"/>
          </a:p>
        </p:txBody>
      </p:sp>
    </p:spTree>
    <p:extLst>
      <p:ext uri="{BB962C8B-B14F-4D97-AF65-F5344CB8AC3E}">
        <p14:creationId xmlns:p14="http://schemas.microsoft.com/office/powerpoint/2010/main" val="369811036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4369" y="292740"/>
            <a:ext cx="3726180" cy="430887"/>
          </a:xfrm>
        </p:spPr>
        <p:txBody>
          <a:bodyPr/>
          <a:lstStyle/>
          <a:p>
            <a:r>
              <a:rPr lang="en-GB" i="0" dirty="0">
                <a:solidFill>
                  <a:srgbClr val="0065A4"/>
                </a:solidFill>
              </a:rPr>
              <a:t>Esteem</a:t>
            </a:r>
            <a:r>
              <a:rPr lang="en-GB" i="0" baseline="30000" dirty="0">
                <a:solidFill>
                  <a:srgbClr val="0065A4"/>
                </a:solidFill>
              </a:rPr>
              <a:t>TM</a:t>
            </a:r>
            <a:r>
              <a:rPr lang="en-GB" i="0" dirty="0">
                <a:solidFill>
                  <a:srgbClr val="0065A4"/>
                </a:solidFill>
              </a:rPr>
              <a:t>+ Flex Convex</a:t>
            </a:r>
            <a:endParaRPr lang="sv-SE" i="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88329" y="975407"/>
            <a:ext cx="4732401" cy="461665"/>
          </a:xfrm>
        </p:spPr>
        <p:txBody>
          <a:bodyPr/>
          <a:lstStyle/>
          <a:p>
            <a:r>
              <a:rPr lang="sv-SE" dirty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Esteem™+ Flex Convex sameinar þægindi, frelsi og sveigjanleikar með convex (kúptri plötu)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>
          <a:xfrm>
            <a:off x="7280275" y="6375400"/>
            <a:ext cx="21605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algn="r" defTabSz="457200" rtl="0" fontAlgn="base">
              <a:spcBef>
                <a:spcPct val="0"/>
              </a:spcBef>
              <a:spcAft>
                <a:spcPct val="0"/>
              </a:spcAft>
              <a:defRPr sz="1200" kern="1200">
                <a:solidFill>
                  <a:prstClr val="white"/>
                </a:solidFill>
                <a:latin typeface="Arial" charset="0"/>
                <a:ea typeface="ＭＳ Ｐゴシック" pitchFamily="34" charset="-128"/>
                <a:cs typeface="+mn-cs"/>
              </a:defRPr>
            </a:lvl1pPr>
            <a:lvl2pPr marL="4572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2pPr>
            <a:lvl3pPr marL="9144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3pPr>
            <a:lvl4pPr marL="13716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4pPr>
            <a:lvl5pPr marL="1828800" algn="l" defTabSz="457200" rtl="0" fontAlgn="base">
              <a:spcBef>
                <a:spcPct val="0"/>
              </a:spcBef>
              <a:spcAft>
                <a:spcPct val="0"/>
              </a:spcAft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5pPr>
            <a:lvl6pPr marL="22860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6pPr>
            <a:lvl7pPr marL="27432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7pPr>
            <a:lvl8pPr marL="32004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8pPr>
            <a:lvl9pPr marL="3657600" algn="l" defTabSz="914400" rtl="0" eaLnBrk="1" latinLnBrk="0" hangingPunct="1">
              <a:defRPr kern="1200">
                <a:solidFill>
                  <a:schemeClr val="tx1"/>
                </a:solidFill>
                <a:latin typeface="Arial" charset="0"/>
                <a:ea typeface="ＭＳ Ｐゴシック" pitchFamily="34" charset="-128"/>
                <a:cs typeface="+mn-cs"/>
              </a:defRPr>
            </a:lvl9pPr>
          </a:lstStyle>
          <a:p>
            <a:pPr>
              <a:defRPr/>
            </a:pPr>
            <a:fld id="{CE58B1C7-984C-43CE-88EA-83AFAA127A1B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74369" y="1617789"/>
            <a:ext cx="3258777" cy="101566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sv-SE" sz="1500" b="1" dirty="0"/>
              <a:t>Úrvalið: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500" b="1" dirty="0"/>
              <a:t>Tæmanlegir þvagstómapokar 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500" b="1" dirty="0"/>
              <a:t>Uppklippanlegt eða tilbúnar stærðir</a:t>
            </a:r>
          </a:p>
          <a:p>
            <a:pPr marL="214313" indent="-214313">
              <a:buFont typeface="Arial" panose="020B0604020202020204" pitchFamily="34" charset="0"/>
              <a:buChar char="•"/>
            </a:pPr>
            <a:r>
              <a:rPr lang="sv-SE" sz="1500" b="1" dirty="0"/>
              <a:t>Convex til í þremur dýptum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656094" y="3005793"/>
            <a:ext cx="3306306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v-SE" sz="1500" b="1" dirty="0"/>
              <a:t>Lögun kviðs og stærð stómans skiptir máli í valinu á dýpt plötu. 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9AC7E7D8-5A5A-4C61-9F46-A38D4E211CDA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b="7851"/>
          <a:stretch/>
        </p:blipFill>
        <p:spPr>
          <a:xfrm>
            <a:off x="4846325" y="1600020"/>
            <a:ext cx="3514244" cy="1568698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0CB27DDC-7B5C-4761-89C4-A8E7028578A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00800" y="3800509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6766581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/>
          <p:cNvSpPr/>
          <p:nvPr/>
        </p:nvSpPr>
        <p:spPr>
          <a:xfrm>
            <a:off x="1708150" y="143724"/>
            <a:ext cx="5805885" cy="4154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GB" sz="2100" dirty="0">
                <a:solidFill>
                  <a:srgbClr val="0065A4"/>
                </a:solidFill>
                <a:latin typeface="+mj-lt"/>
              </a:rPr>
              <a:t>Esteem</a:t>
            </a:r>
            <a:r>
              <a:rPr lang="en-GB" sz="2100" baseline="30000" dirty="0">
                <a:solidFill>
                  <a:srgbClr val="0065A4"/>
                </a:solidFill>
                <a:latin typeface="+mj-lt"/>
              </a:rPr>
              <a:t>TM</a:t>
            </a:r>
            <a:r>
              <a:rPr lang="en-GB" sz="2100" dirty="0">
                <a:solidFill>
                  <a:srgbClr val="0065A4"/>
                </a:solidFill>
                <a:latin typeface="+mj-lt"/>
              </a:rPr>
              <a:t>+ Flex convex </a:t>
            </a:r>
            <a:r>
              <a:rPr lang="en-GB" sz="2100" dirty="0" err="1">
                <a:solidFill>
                  <a:srgbClr val="0065A4"/>
                </a:solidFill>
                <a:latin typeface="+mj-lt"/>
              </a:rPr>
              <a:t>Þvagstómapokar</a:t>
            </a:r>
            <a:r>
              <a:rPr lang="en-GB" sz="2100" dirty="0">
                <a:solidFill>
                  <a:srgbClr val="0065A4"/>
                </a:solidFill>
                <a:latin typeface="+mj-lt"/>
              </a:rPr>
              <a:t>.</a:t>
            </a:r>
          </a:p>
        </p:txBody>
      </p:sp>
      <p:grpSp>
        <p:nvGrpSpPr>
          <p:cNvPr id="3" name="Group 2"/>
          <p:cNvGrpSpPr/>
          <p:nvPr/>
        </p:nvGrpSpPr>
        <p:grpSpPr>
          <a:xfrm>
            <a:off x="1991138" y="716445"/>
            <a:ext cx="4909935" cy="4099892"/>
            <a:chOff x="1358342" y="767860"/>
            <a:chExt cx="6546580" cy="5466522"/>
          </a:xfrm>
        </p:grpSpPr>
        <p:pic>
          <p:nvPicPr>
            <p:cNvPr id="2" name="Picture 1"/>
            <p:cNvPicPr>
              <a:picLocks noChangeAspect="1"/>
            </p:cNvPicPr>
            <p:nvPr/>
          </p:nvPicPr>
          <p:blipFill>
            <a:blip r:embed="rId2"/>
            <a:stretch>
              <a:fillRect/>
            </a:stretch>
          </p:blipFill>
          <p:spPr>
            <a:xfrm>
              <a:off x="2119462" y="767860"/>
              <a:ext cx="5466522" cy="5466522"/>
            </a:xfrm>
            <a:prstGeom prst="rect">
              <a:avLst/>
            </a:prstGeom>
          </p:spPr>
        </p:pic>
        <p:sp>
          <p:nvSpPr>
            <p:cNvPr id="8" name="TextBox 7"/>
            <p:cNvSpPr txBox="1"/>
            <p:nvPr/>
          </p:nvSpPr>
          <p:spPr>
            <a:xfrm>
              <a:off x="1358342" y="839475"/>
              <a:ext cx="1828800" cy="86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solidFill>
                    <a:schemeClr val="accent4">
                      <a:lumMod val="75000"/>
                    </a:schemeClr>
                  </a:solidFill>
                </a:rPr>
                <a:t>EINFALT AÐ FYLGJAST MEÐ</a:t>
              </a:r>
            </a:p>
            <a:p>
              <a:pPr algn="ctr"/>
              <a:r>
                <a:rPr lang="sv-SE" sz="900" dirty="0"/>
                <a:t>Gluggaflipi til að auðvelda skoðun...</a:t>
              </a:r>
            </a:p>
          </p:txBody>
        </p:sp>
        <p:sp>
          <p:nvSpPr>
            <p:cNvPr id="9" name="TextBox 8"/>
            <p:cNvSpPr txBox="1"/>
            <p:nvPr/>
          </p:nvSpPr>
          <p:spPr>
            <a:xfrm>
              <a:off x="4851614" y="839475"/>
              <a:ext cx="2736577" cy="86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solidFill>
                    <a:schemeClr val="accent4">
                      <a:lumMod val="75000"/>
                    </a:schemeClr>
                  </a:solidFill>
                </a:rPr>
                <a:t>CONVEX HÚÐVERNDANDI PLATA</a:t>
              </a:r>
            </a:p>
            <a:p>
              <a:pPr algn="ctr"/>
              <a:r>
                <a:rPr lang="sv-SE" sz="900" dirty="0"/>
                <a:t>Sveigjanleg plata sem fylgir hreyfingu líkamans, eykur þægindi og einfalt að staðsetja..</a:t>
              </a:r>
            </a:p>
          </p:txBody>
        </p:sp>
        <p:sp>
          <p:nvSpPr>
            <p:cNvPr id="10" name="TextBox 9"/>
            <p:cNvSpPr txBox="1"/>
            <p:nvPr/>
          </p:nvSpPr>
          <p:spPr>
            <a:xfrm>
              <a:off x="6659218" y="2227230"/>
              <a:ext cx="1245704" cy="1785104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solidFill>
                    <a:schemeClr val="accent4">
                      <a:lumMod val="75000"/>
                    </a:schemeClr>
                  </a:solidFill>
                </a:rPr>
                <a:t>BRÚNIN Á PLÖTUNNI VEL FÖST OG AÐLAGAST POKANUM</a:t>
              </a:r>
            </a:p>
            <a:p>
              <a:pPr algn="ctr"/>
              <a:r>
                <a:rPr lang="sv-SE" sz="900" dirty="0"/>
                <a:t>Fyrir aukin þægindi og helst vel...</a:t>
              </a:r>
            </a:p>
            <a:p>
              <a:pPr algn="ctr"/>
              <a:endParaRPr lang="sv-SE" sz="900" dirty="0"/>
            </a:p>
          </p:txBody>
        </p:sp>
        <p:sp>
          <p:nvSpPr>
            <p:cNvPr id="11" name="TextBox 10"/>
            <p:cNvSpPr txBox="1"/>
            <p:nvPr/>
          </p:nvSpPr>
          <p:spPr>
            <a:xfrm>
              <a:off x="6308805" y="4323140"/>
              <a:ext cx="1358349" cy="1046440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solidFill>
                    <a:schemeClr val="accent4">
                      <a:lumMod val="75000"/>
                    </a:schemeClr>
                  </a:solidFill>
                </a:rPr>
                <a:t>LEIÐBEININGAR UM AÐ KLIPPA</a:t>
              </a:r>
            </a:p>
            <a:p>
              <a:pPr algn="ctr"/>
              <a:r>
                <a:rPr lang="sv-SE" sz="900" dirty="0"/>
                <a:t>Til að einfalda og klippa í rétta stærð</a:t>
              </a:r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1543874" y="4149245"/>
              <a:ext cx="1746305" cy="677108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solidFill>
                    <a:schemeClr val="accent4">
                      <a:lumMod val="75000"/>
                    </a:schemeClr>
                  </a:solidFill>
                </a:rPr>
                <a:t>MJÚKT YTRA EFNI </a:t>
              </a:r>
            </a:p>
            <a:p>
              <a:pPr algn="ctr"/>
              <a:r>
                <a:rPr lang="sv-SE" sz="900" dirty="0"/>
                <a:t>Fyrir aukin þægindi...</a:t>
              </a:r>
            </a:p>
            <a:p>
              <a:pPr algn="ctr"/>
              <a:endParaRPr lang="sv-SE" sz="900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2372134" y="5365306"/>
              <a:ext cx="1630017" cy="861775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solidFill>
                    <a:schemeClr val="accent4">
                      <a:lumMod val="75000"/>
                    </a:schemeClr>
                  </a:solidFill>
                </a:rPr>
                <a:t>BAKVENTILL</a:t>
              </a:r>
            </a:p>
            <a:p>
              <a:pPr algn="ctr"/>
              <a:r>
                <a:rPr lang="sv-SE" sz="900" dirty="0"/>
                <a:t>Hindrar að þvagið fari tilbaka...</a:t>
              </a:r>
            </a:p>
            <a:p>
              <a:pPr algn="ctr"/>
              <a:endParaRPr lang="sv-SE" sz="900" dirty="0"/>
            </a:p>
          </p:txBody>
        </p:sp>
        <p:sp>
          <p:nvSpPr>
            <p:cNvPr id="14" name="TextBox 13"/>
            <p:cNvSpPr txBox="1"/>
            <p:nvPr/>
          </p:nvSpPr>
          <p:spPr>
            <a:xfrm>
              <a:off x="4164050" y="5715339"/>
              <a:ext cx="1630017" cy="307776"/>
            </a:xfrm>
            <a:prstGeom prst="rect">
              <a:avLst/>
            </a:prstGeom>
            <a:solidFill>
              <a:schemeClr val="bg1"/>
            </a:solidFill>
          </p:spPr>
          <p:txBody>
            <a:bodyPr wrap="square" rtlCol="0">
              <a:spAutoFit/>
            </a:bodyPr>
            <a:lstStyle/>
            <a:p>
              <a:pPr algn="ctr"/>
              <a:r>
                <a:rPr lang="sv-SE" sz="900" b="1" dirty="0">
                  <a:solidFill>
                    <a:schemeClr val="accent4">
                      <a:lumMod val="75000"/>
                    </a:schemeClr>
                  </a:solidFill>
                </a:rPr>
                <a:t>ÖRUGG AFTÖPPUN</a:t>
              </a:r>
              <a:endParaRPr lang="sv-SE" sz="900" dirty="0"/>
            </a:p>
          </p:txBody>
        </p:sp>
      </p:grpSp>
      <p:pic>
        <p:nvPicPr>
          <p:cNvPr id="16" name="Picture 15">
            <a:extLst>
              <a:ext uri="{FF2B5EF4-FFF2-40B4-BE49-F238E27FC236}">
                <a16:creationId xmlns:a16="http://schemas.microsoft.com/office/drawing/2014/main" id="{5D9C797C-0D98-40E1-8D43-B991B9C01D2F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83294" y="4062109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52646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:mv="urn:schemas-microsoft-com:mac:vml"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bject 10"/>
          <p:cNvSpPr txBox="1">
            <a:spLocks noGrp="1"/>
          </p:cNvSpPr>
          <p:nvPr>
            <p:ph type="title"/>
          </p:nvPr>
        </p:nvSpPr>
        <p:spPr>
          <a:xfrm>
            <a:off x="538571" y="361950"/>
            <a:ext cx="4044315" cy="423834"/>
          </a:xfrm>
          <a:prstGeom prst="rect">
            <a:avLst/>
          </a:prstGeom>
        </p:spPr>
        <p:txBody>
          <a:bodyPr vert="horz" wrap="square" lIns="0" tIns="13335" rIns="0" bIns="0" rtlCol="0">
            <a:spAutoFit/>
          </a:bodyPr>
          <a:lstStyle/>
          <a:p>
            <a:pPr marL="12700">
              <a:lnSpc>
                <a:spcPts val="3195"/>
              </a:lnSpc>
              <a:spcBef>
                <a:spcPts val="105"/>
              </a:spcBef>
            </a:pPr>
            <a:r>
              <a:rPr lang="sv-SE" b="1" i="0" spc="-10" dirty="0"/>
              <a:t>NATURA™ + </a:t>
            </a:r>
            <a:endParaRPr dirty="0"/>
          </a:p>
        </p:txBody>
      </p:sp>
      <p:sp>
        <p:nvSpPr>
          <p:cNvPr id="13" name="object 2">
            <a:extLst>
              <a:ext uri="{FF2B5EF4-FFF2-40B4-BE49-F238E27FC236}">
                <a16:creationId xmlns:a16="http://schemas.microsoft.com/office/drawing/2014/main" id="{430FC371-16F2-4EDD-87B9-13F16217187A}"/>
              </a:ext>
            </a:extLst>
          </p:cNvPr>
          <p:cNvSpPr/>
          <p:nvPr/>
        </p:nvSpPr>
        <p:spPr>
          <a:xfrm>
            <a:off x="5212079" y="0"/>
            <a:ext cx="3931920" cy="5143498"/>
          </a:xfrm>
          <a:prstGeom prst="rect">
            <a:avLst/>
          </a:prstGeom>
          <a:blipFill>
            <a:blip r:embed="rId2" cstate="print"/>
            <a:stretch>
              <a:fillRect/>
            </a:stretch>
          </a:blip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3CAC5036-3DBA-47CC-94FF-AC64E168DBCF}"/>
              </a:ext>
            </a:extLst>
          </p:cNvPr>
          <p:cNvSpPr/>
          <p:nvPr/>
        </p:nvSpPr>
        <p:spPr>
          <a:xfrm>
            <a:off x="457200" y="2250692"/>
            <a:ext cx="4947829" cy="21339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6200">
              <a:spcBef>
                <a:spcPts val="95"/>
              </a:spcBef>
            </a:pPr>
            <a:r>
              <a:rPr lang="sv-SE" sz="1400" spc="-5" dirty="0">
                <a:solidFill>
                  <a:srgbClr val="0078A0"/>
                </a:solidFill>
                <a:latin typeface="Calibri"/>
                <a:cs typeface="Calibri"/>
              </a:rPr>
              <a:t>Breitt úrval</a:t>
            </a:r>
          </a:p>
          <a:p>
            <a:pPr marL="76200">
              <a:spcBef>
                <a:spcPts val="95"/>
              </a:spcBef>
            </a:pPr>
            <a:endParaRPr lang="sv-SE" sz="1400" spc="-5" dirty="0">
              <a:solidFill>
                <a:srgbClr val="0078A0"/>
              </a:solidFill>
              <a:latin typeface="Calibri"/>
              <a:cs typeface="Calibri"/>
            </a:endParaRPr>
          </a:p>
          <a:p>
            <a:pPr marL="76200">
              <a:spcBef>
                <a:spcPts val="95"/>
              </a:spcBef>
            </a:pPr>
            <a:r>
              <a:rPr lang="sv-SE" sz="1400" spc="-5" dirty="0">
                <a:solidFill>
                  <a:srgbClr val="0078A0"/>
                </a:solidFill>
                <a:latin typeface="Calibri"/>
                <a:cs typeface="Calibri"/>
              </a:rPr>
              <a:t>Einfalt í notkun</a:t>
            </a:r>
          </a:p>
          <a:p>
            <a:pPr marL="76200">
              <a:spcBef>
                <a:spcPts val="95"/>
              </a:spcBef>
            </a:pPr>
            <a:endParaRPr lang="sv-SE" sz="1400" spc="-5" dirty="0">
              <a:solidFill>
                <a:srgbClr val="0078A0"/>
              </a:solidFill>
              <a:latin typeface="Calibri"/>
              <a:cs typeface="Calibri"/>
            </a:endParaRPr>
          </a:p>
          <a:p>
            <a:pPr marL="76200">
              <a:spcBef>
                <a:spcPts val="95"/>
              </a:spcBef>
            </a:pPr>
            <a:r>
              <a:rPr lang="sv-SE" sz="1400" spc="-5" dirty="0">
                <a:solidFill>
                  <a:srgbClr val="0078A0"/>
                </a:solidFill>
                <a:latin typeface="Calibri"/>
                <a:cs typeface="Calibri"/>
              </a:rPr>
              <a:t>Aukin þægindi, öryggi og húðverndandi</a:t>
            </a:r>
          </a:p>
          <a:p>
            <a:pPr marL="76200">
              <a:spcBef>
                <a:spcPts val="95"/>
              </a:spcBef>
            </a:pPr>
            <a:endParaRPr lang="sv-SE" sz="1400" spc="-5" dirty="0">
              <a:solidFill>
                <a:srgbClr val="0078A0"/>
              </a:solidFill>
              <a:latin typeface="Calibri"/>
              <a:cs typeface="Calibri"/>
            </a:endParaRPr>
          </a:p>
          <a:p>
            <a:pPr marL="76200">
              <a:spcBef>
                <a:spcPts val="95"/>
              </a:spcBef>
            </a:pPr>
            <a:r>
              <a:rPr lang="sv-SE" sz="1400" spc="-5" dirty="0">
                <a:solidFill>
                  <a:srgbClr val="0078A0"/>
                </a:solidFill>
                <a:latin typeface="Calibri"/>
                <a:cs typeface="Calibri"/>
              </a:rPr>
              <a:t>Þunn vara- sést ekki utan á fötum</a:t>
            </a:r>
          </a:p>
          <a:p>
            <a:pPr marL="76200">
              <a:spcBef>
                <a:spcPts val="95"/>
              </a:spcBef>
            </a:pPr>
            <a:endParaRPr lang="sv-SE" sz="1400" spc="-5" dirty="0">
              <a:solidFill>
                <a:srgbClr val="0078A0"/>
              </a:solidFill>
              <a:latin typeface="Calibri"/>
              <a:cs typeface="Calibri"/>
            </a:endParaRPr>
          </a:p>
          <a:p>
            <a:pPr marL="76200">
              <a:spcBef>
                <a:spcPts val="95"/>
              </a:spcBef>
            </a:pPr>
            <a:r>
              <a:rPr lang="sv-SE" sz="1400" spc="-5" dirty="0">
                <a:solidFill>
                  <a:srgbClr val="0078A0"/>
                </a:solidFill>
                <a:latin typeface="Calibri"/>
                <a:cs typeface="Calibri"/>
              </a:rPr>
              <a:t>Hljóð heyrist þegar plötu og poka er smellt saman</a:t>
            </a:r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48F43DE2-9BF1-4D9F-BE69-710693964F49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90" t="1" r="4" b="63678"/>
          <a:stretch/>
        </p:blipFill>
        <p:spPr bwMode="auto">
          <a:xfrm>
            <a:off x="423262" y="785784"/>
            <a:ext cx="4947829" cy="118527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D42323A7-359C-401C-93AF-E928DEEB872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285241" y="2647950"/>
            <a:ext cx="2171700" cy="9715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7788741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7E7E7E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19182</TotalTime>
  <Words>1296</Words>
  <Application>Microsoft Office PowerPoint</Application>
  <PresentationFormat>On-screen Show (16:9)</PresentationFormat>
  <Paragraphs>264</Paragraphs>
  <Slides>24</Slides>
  <Notes>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24</vt:i4>
      </vt:variant>
    </vt:vector>
  </HeadingPairs>
  <TitlesOfParts>
    <vt:vector size="29" baseType="lpstr">
      <vt:lpstr>Arial</vt:lpstr>
      <vt:lpstr>Calibri</vt:lpstr>
      <vt:lpstr>Raleway</vt:lpstr>
      <vt:lpstr>Wingdings</vt:lpstr>
      <vt:lpstr>Office Theme</vt:lpstr>
      <vt:lpstr>PowerPoint Presentation</vt:lpstr>
      <vt:lpstr>PowerPoint Presentation</vt:lpstr>
      <vt:lpstr>Stómavörur</vt:lpstr>
      <vt:lpstr>Mótanlegar einshluta samfella</vt:lpstr>
      <vt:lpstr>Esteem™ + Lokaðir einshluta pokar</vt:lpstr>
      <vt:lpstr>Esteem™ + Einshluta/tæmanlegir</vt:lpstr>
      <vt:lpstr>EsteemTM+ Flex Convex</vt:lpstr>
      <vt:lpstr>PowerPoint Presentation</vt:lpstr>
      <vt:lpstr>NATURA™ + </vt:lpstr>
      <vt:lpstr>NATURA™ +  Natura™ + húðverndandi og mótanlegar plötur </vt:lpstr>
      <vt:lpstr>NATURA™ +  Natura™ + Húðverndandi plötur smelltar</vt:lpstr>
      <vt:lpstr>NATURA™ + </vt:lpstr>
      <vt:lpstr>NATURA™ + </vt:lpstr>
      <vt:lpstr>PowerPoint Presentation</vt:lpstr>
      <vt:lpstr>Ease™ Strips hálfmáni/ræmur   NÝTT!!!</vt:lpstr>
      <vt:lpstr>Ease™ Strips hálfmáni/ræmur  NÝTT!!!</vt:lpstr>
      <vt:lpstr>Stomahesive® Seal þéttihringur</vt:lpstr>
      <vt:lpstr>Niltac™ remover-límleysir</vt:lpstr>
      <vt:lpstr>Silesse™ húðvernd</vt:lpstr>
      <vt:lpstr>Diamonds™ Lyktareyðir með ActiveOne™ lyktarstjórnun</vt:lpstr>
      <vt:lpstr>Stomahesive® Krem og púður</vt:lpstr>
      <vt:lpstr>Eakin stómavörur</vt:lpstr>
      <vt:lpstr>Eakin free seal þéttihringur NÝTT!!! (vörunúmer: EA-839007)</vt:lpstr>
      <vt:lpstr>Takk fyrir!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Rhyan Kime</dc:creator>
  <cp:lastModifiedBy>Guðmundur Pálsson</cp:lastModifiedBy>
  <cp:revision>89</cp:revision>
  <dcterms:created xsi:type="dcterms:W3CDTF">2020-11-20T12:02:10Z</dcterms:created>
  <dcterms:modified xsi:type="dcterms:W3CDTF">2022-03-07T14:05:44Z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reated">
    <vt:filetime>2020-09-28T00:00:00Z</vt:filetime>
  </property>
  <property fmtid="{D5CDD505-2E9C-101B-9397-08002B2CF9AE}" pid="3" name="Creator">
    <vt:lpwstr>Microsoft® PowerPoint® for Office 365</vt:lpwstr>
  </property>
  <property fmtid="{D5CDD505-2E9C-101B-9397-08002B2CF9AE}" pid="4" name="LastSaved">
    <vt:filetime>2020-11-20T00:00:00Z</vt:filetime>
  </property>
</Properties>
</file>